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85" r:id="rId3"/>
    <p:sldId id="302" r:id="rId4"/>
    <p:sldId id="303" r:id="rId5"/>
    <p:sldId id="306" r:id="rId6"/>
    <p:sldId id="260" r:id="rId7"/>
    <p:sldId id="279" r:id="rId8"/>
    <p:sldId id="309" r:id="rId9"/>
    <p:sldId id="289" r:id="rId10"/>
    <p:sldId id="296" r:id="rId11"/>
    <p:sldId id="307" r:id="rId12"/>
    <p:sldId id="263" r:id="rId13"/>
    <p:sldId id="305" r:id="rId14"/>
    <p:sldId id="298" r:id="rId15"/>
    <p:sldId id="262" r:id="rId16"/>
    <p:sldId id="265" r:id="rId17"/>
    <p:sldId id="274" r:id="rId18"/>
    <p:sldId id="266" r:id="rId19"/>
    <p:sldId id="268" r:id="rId20"/>
    <p:sldId id="282" r:id="rId21"/>
    <p:sldId id="297" r:id="rId22"/>
    <p:sldId id="271" r:id="rId23"/>
    <p:sldId id="288" r:id="rId24"/>
    <p:sldId id="291" r:id="rId25"/>
    <p:sldId id="290" r:id="rId26"/>
    <p:sldId id="278" r:id="rId27"/>
    <p:sldId id="272" r:id="rId28"/>
    <p:sldId id="294" r:id="rId29"/>
    <p:sldId id="299" r:id="rId30"/>
    <p:sldId id="300" r:id="rId31"/>
    <p:sldId id="284" r:id="rId32"/>
    <p:sldId id="301" r:id="rId33"/>
    <p:sldId id="304" r:id="rId34"/>
    <p:sldId id="273" r:id="rId35"/>
    <p:sldId id="293" r:id="rId36"/>
    <p:sldId id="292" r:id="rId37"/>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1" d="100"/>
          <a:sy n="111" d="100"/>
        </p:scale>
        <p:origin x="-1614"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EF1D736C-C20B-E346-B287-F7B443F616B4}" type="datetimeFigureOut">
              <a:rPr lang="en-US" smtClean="0"/>
              <a:t>11/2/2012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08FACABF-06FC-A84B-BD34-7B70A4A978E3}" type="slidenum">
              <a:rPr lang="en-US" smtClean="0"/>
              <a:t>‹#›</a:t>
            </a:fld>
            <a:endParaRPr lang="en-US"/>
          </a:p>
        </p:txBody>
      </p:sp>
    </p:spTree>
    <p:extLst>
      <p:ext uri="{BB962C8B-B14F-4D97-AF65-F5344CB8AC3E}">
        <p14:creationId xmlns:p14="http://schemas.microsoft.com/office/powerpoint/2010/main" val="24292425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means that you have a blind spot where the optic nerve connects to the retina.</a:t>
            </a:r>
          </a:p>
          <a:p>
            <a:r>
              <a:rPr lang="en-US" dirty="0" smtClean="0"/>
              <a:t>http://</a:t>
            </a:r>
            <a:r>
              <a:rPr lang="en-US" dirty="0" err="1" smtClean="0"/>
              <a:t>www.tedmontgomery.com</a:t>
            </a:r>
            <a:r>
              <a:rPr lang="en-US" dirty="0" smtClean="0"/>
              <a:t>/</a:t>
            </a:r>
            <a:r>
              <a:rPr lang="en-US" dirty="0" err="1" smtClean="0"/>
              <a:t>the_eye</a:t>
            </a:r>
            <a:r>
              <a:rPr lang="en-US" dirty="0" smtClean="0"/>
              <a:t>/</a:t>
            </a:r>
            <a:r>
              <a:rPr lang="en-US" dirty="0" err="1" smtClean="0"/>
              <a:t>optcnrve.html</a:t>
            </a:r>
            <a:endParaRPr lang="en-US" dirty="0" smtClean="0"/>
          </a:p>
          <a:p>
            <a:endParaRPr lang="en-US" dirty="0" smtClean="0"/>
          </a:p>
          <a:p>
            <a:r>
              <a:rPr lang="en-US" dirty="0" smtClean="0"/>
              <a:t>Image source:</a:t>
            </a:r>
            <a:r>
              <a:rPr lang="en-US" baseline="0" dirty="0" smtClean="0"/>
              <a:t> </a:t>
            </a:r>
            <a:r>
              <a:rPr lang="en-US" baseline="0" dirty="0" err="1" smtClean="0"/>
              <a:t>wikipedia</a:t>
            </a:r>
            <a:endParaRPr lang="en-US" dirty="0"/>
          </a:p>
        </p:txBody>
      </p:sp>
      <p:sp>
        <p:nvSpPr>
          <p:cNvPr id="4" name="Slide Number Placeholder 3"/>
          <p:cNvSpPr>
            <a:spLocks noGrp="1"/>
          </p:cNvSpPr>
          <p:nvPr>
            <p:ph type="sldNum" sz="quarter" idx="10"/>
          </p:nvPr>
        </p:nvSpPr>
        <p:spPr/>
        <p:txBody>
          <a:bodyPr/>
          <a:lstStyle/>
          <a:p>
            <a:fld id="{08FACABF-06FC-A84B-BD34-7B70A4A978E3}" type="slidenum">
              <a:rPr lang="en-US" smtClean="0"/>
              <a:t>6</a:t>
            </a:fld>
            <a:endParaRPr lang="en-US"/>
          </a:p>
        </p:txBody>
      </p:sp>
    </p:spTree>
    <p:extLst>
      <p:ext uri="{BB962C8B-B14F-4D97-AF65-F5344CB8AC3E}">
        <p14:creationId xmlns:p14="http://schemas.microsoft.com/office/powerpoint/2010/main" val="269593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Courtesy of Jamie Simon, Salk Institute for Biological Studies.</a:t>
            </a:r>
            <a:endParaRPr lang="en-US" dirty="0"/>
          </a:p>
        </p:txBody>
      </p:sp>
      <p:sp>
        <p:nvSpPr>
          <p:cNvPr id="4" name="Slide Number Placeholder 3"/>
          <p:cNvSpPr>
            <a:spLocks noGrp="1"/>
          </p:cNvSpPr>
          <p:nvPr>
            <p:ph type="sldNum" sz="quarter" idx="10"/>
          </p:nvPr>
        </p:nvSpPr>
        <p:spPr/>
        <p:txBody>
          <a:bodyPr/>
          <a:lstStyle/>
          <a:p>
            <a:fld id="{08FACABF-06FC-A84B-BD34-7B70A4A978E3}" type="slidenum">
              <a:rPr lang="en-US" smtClean="0"/>
              <a:t>7</a:t>
            </a:fld>
            <a:endParaRPr lang="en-US"/>
          </a:p>
        </p:txBody>
      </p:sp>
    </p:spTree>
    <p:extLst>
      <p:ext uri="{BB962C8B-B14F-4D97-AF65-F5344CB8AC3E}">
        <p14:creationId xmlns:p14="http://schemas.microsoft.com/office/powerpoint/2010/main" val="1398519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a:t>
            </a:r>
            <a:r>
              <a:rPr lang="en-US" baseline="0" dirty="0" smtClean="0"/>
              <a:t> an example of filtering and then resulting spike pattern</a:t>
            </a:r>
            <a:endParaRPr lang="en-US" dirty="0"/>
          </a:p>
        </p:txBody>
      </p:sp>
      <p:sp>
        <p:nvSpPr>
          <p:cNvPr id="4" name="Slide Number Placeholder 3"/>
          <p:cNvSpPr>
            <a:spLocks noGrp="1"/>
          </p:cNvSpPr>
          <p:nvPr>
            <p:ph type="sldNum" sz="quarter" idx="10"/>
          </p:nvPr>
        </p:nvSpPr>
        <p:spPr/>
        <p:txBody>
          <a:bodyPr/>
          <a:lstStyle/>
          <a:p>
            <a:fld id="{08FACABF-06FC-A84B-BD34-7B70A4A978E3}" type="slidenum">
              <a:rPr lang="en-US" smtClean="0"/>
              <a:t>8</a:t>
            </a:fld>
            <a:endParaRPr lang="en-US"/>
          </a:p>
        </p:txBody>
      </p:sp>
    </p:spTree>
    <p:extLst>
      <p:ext uri="{BB962C8B-B14F-4D97-AF65-F5344CB8AC3E}">
        <p14:creationId xmlns:p14="http://schemas.microsoft.com/office/powerpoint/2010/main" val="1398519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camelot.mssm.edu</a:t>
            </a:r>
            <a:r>
              <a:rPr lang="en-US" dirty="0" smtClean="0"/>
              <a:t>/~</a:t>
            </a:r>
            <a:r>
              <a:rPr lang="en-US" dirty="0" err="1" smtClean="0"/>
              <a:t>ygyu</a:t>
            </a:r>
            <a:r>
              <a:rPr lang="en-US" dirty="0" smtClean="0"/>
              <a:t>/</a:t>
            </a:r>
            <a:r>
              <a:rPr lang="en-US" dirty="0" err="1" smtClean="0"/>
              <a:t>research.html</a:t>
            </a:r>
            <a:endParaRPr lang="en-US" dirty="0"/>
          </a:p>
        </p:txBody>
      </p:sp>
      <p:sp>
        <p:nvSpPr>
          <p:cNvPr id="4" name="Slide Number Placeholder 3"/>
          <p:cNvSpPr>
            <a:spLocks noGrp="1"/>
          </p:cNvSpPr>
          <p:nvPr>
            <p:ph type="sldNum" sz="quarter" idx="10"/>
          </p:nvPr>
        </p:nvSpPr>
        <p:spPr/>
        <p:txBody>
          <a:bodyPr/>
          <a:lstStyle/>
          <a:p>
            <a:fld id="{08FACABF-06FC-A84B-BD34-7B70A4A978E3}" type="slidenum">
              <a:rPr lang="en-US" smtClean="0"/>
              <a:t>12</a:t>
            </a:fld>
            <a:endParaRPr lang="en-US"/>
          </a:p>
        </p:txBody>
      </p:sp>
    </p:spTree>
    <p:extLst>
      <p:ext uri="{BB962C8B-B14F-4D97-AF65-F5344CB8AC3E}">
        <p14:creationId xmlns:p14="http://schemas.microsoft.com/office/powerpoint/2010/main" val="568998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Aim:</a:t>
            </a:r>
            <a:r>
              <a:rPr lang="en-US" dirty="0" err="1" smtClean="0"/>
              <a:t>To</a:t>
            </a:r>
            <a:r>
              <a:rPr lang="en-US" dirty="0" smtClean="0"/>
              <a:t> investigate the development of the primary visual cortex, and to find out if some of its properties such as orientation selectivity were innate (as suggested by Hubel and Wiesel in 1963) or learned.</a:t>
            </a:r>
            <a:br>
              <a:rPr lang="en-US" dirty="0" smtClean="0"/>
            </a:br>
            <a:r>
              <a:rPr lang="en-US" dirty="0" smtClean="0"/>
              <a:t/>
            </a:r>
            <a:br>
              <a:rPr lang="en-US" dirty="0" smtClean="0"/>
            </a:br>
            <a:r>
              <a:rPr lang="en-US" b="1" dirty="0" smtClean="0"/>
              <a:t>Method/Procedure:</a:t>
            </a:r>
            <a:r>
              <a:rPr lang="en-US" dirty="0" smtClean="0"/>
              <a:t> Laboratory experiment. Independent group design. Blakemore &amp; Cooper (1970) randomly allocated and raised 2-week-old kittens in either a horizontal or vertical striped environment for 5 hours per day for five months. For the rest of their day the kittens were in darkness! </a:t>
            </a:r>
            <a:br>
              <a:rPr lang="en-US" dirty="0" smtClean="0"/>
            </a:br>
            <a:r>
              <a:rPr lang="en-US" dirty="0" smtClean="0"/>
              <a:t/>
            </a:r>
            <a:br>
              <a:rPr lang="en-US" dirty="0" smtClean="0"/>
            </a:br>
            <a:r>
              <a:rPr lang="en-US" dirty="0" smtClean="0"/>
              <a:t>The two conditions of the independent variables were the environments within which the kittens were raised. The environments were either a drum with vertical stripes, or a drum with horizontal stripes. While in their respective drums the kittens wore cardboard collars, which enabled them only to look forwards.</a:t>
            </a:r>
            <a:br>
              <a:rPr lang="en-US" dirty="0" smtClean="0"/>
            </a:br>
            <a:r>
              <a:rPr lang="en-US" dirty="0" smtClean="0"/>
              <a:t/>
            </a:r>
            <a:br>
              <a:rPr lang="en-US" dirty="0" smtClean="0"/>
            </a:br>
            <a:r>
              <a:rPr lang="en-US" dirty="0" smtClean="0"/>
              <a:t>The dependent variable was whether the horizontally raised kitten could detect vertically aligned objects, and/or if the vertically raised kittens could detect horizontally aligned objects. </a:t>
            </a:r>
            <a:br>
              <a:rPr lang="en-US" dirty="0" smtClean="0"/>
            </a:br>
            <a:r>
              <a:rPr lang="en-US" dirty="0" smtClean="0"/>
              <a:t/>
            </a:r>
            <a:br>
              <a:rPr lang="en-US" dirty="0" smtClean="0"/>
            </a:br>
            <a:r>
              <a:rPr lang="en-US" i="1" dirty="0" smtClean="0"/>
              <a:t>‘The kittens did not seem upset by the monotony of their surroundings and they sat for long periods inspecting the walls of the tube.’</a:t>
            </a:r>
            <a:r>
              <a:rPr lang="en-US" dirty="0" smtClean="0"/>
              <a:t> (Blakemore and Cooper, 1970). </a:t>
            </a:r>
            <a:br>
              <a:rPr lang="en-US" dirty="0" smtClean="0"/>
            </a:br>
            <a:r>
              <a:rPr lang="en-US" dirty="0" smtClean="0"/>
              <a:t/>
            </a:r>
            <a:br>
              <a:rPr lang="en-US" dirty="0" smtClean="0"/>
            </a:br>
            <a:r>
              <a:rPr lang="en-US" b="1" dirty="0" smtClean="0"/>
              <a:t>Results:</a:t>
            </a:r>
            <a:r>
              <a:rPr lang="en-US" dirty="0" smtClean="0"/>
              <a:t> At five months the kittens were tested for line recognition. They showed ‘</a:t>
            </a:r>
            <a:r>
              <a:rPr lang="en-US" dirty="0" err="1" smtClean="0"/>
              <a:t>behavioural</a:t>
            </a:r>
            <a:r>
              <a:rPr lang="en-US" dirty="0" smtClean="0"/>
              <a:t> blindness’ in that those raised in horizontal environment could not detect vertically aligned objects, and vice-versa. Only the eyes of the cat brought up on vertical stripes followed a rod held vertically and shaken. They remained blind to contours perpendicular to the stripes they had lived with. The same thing was found with the horizontal cats. When microelectrodes were later placed into individual cells in their visual cortex, Blakemore and Cooper found that horizontal plane recognition cells did not ‘fire-off’ in those kittens from the vertical environment, and vertical plane recognition cells did not ‘fire-off’ in those kittens from the horizontal environment. They thus also suffered from ‘physiological blindness’. </a:t>
            </a:r>
            <a:br>
              <a:rPr lang="en-US" dirty="0" smtClean="0"/>
            </a:br>
            <a:r>
              <a:rPr lang="en-US" dirty="0" smtClean="0"/>
              <a:t/>
            </a:r>
            <a:br>
              <a:rPr lang="en-US" dirty="0" smtClean="0"/>
            </a:br>
            <a:r>
              <a:rPr lang="en-US" b="1" dirty="0" smtClean="0"/>
              <a:t>Conclusions:</a:t>
            </a:r>
            <a:r>
              <a:rPr lang="en-US" dirty="0" smtClean="0"/>
              <a:t> Development of the visual cortex continues well after infancy, and that both before and after birth brain development is determined by the functional demands on the brain, (what it is called upon to do and deal with) rather than by preprogrammed genetic factors. The study strongly suggests that environment can determine perception at both a </a:t>
            </a:r>
            <a:r>
              <a:rPr lang="en-US" dirty="0" err="1" smtClean="0"/>
              <a:t>behavioural</a:t>
            </a:r>
            <a:r>
              <a:rPr lang="en-US" dirty="0" smtClean="0"/>
              <a:t> and physiological level: at least in cats.</a:t>
            </a:r>
            <a:endParaRPr lang="en-US" dirty="0"/>
          </a:p>
        </p:txBody>
      </p:sp>
      <p:sp>
        <p:nvSpPr>
          <p:cNvPr id="4" name="Slide Number Placeholder 3"/>
          <p:cNvSpPr>
            <a:spLocks noGrp="1"/>
          </p:cNvSpPr>
          <p:nvPr>
            <p:ph type="sldNum" sz="quarter" idx="10"/>
          </p:nvPr>
        </p:nvSpPr>
        <p:spPr/>
        <p:txBody>
          <a:bodyPr/>
          <a:lstStyle/>
          <a:p>
            <a:fld id="{08FACABF-06FC-A84B-BD34-7B70A4A978E3}" type="slidenum">
              <a:rPr lang="en-US" smtClean="0"/>
              <a:t>24</a:t>
            </a:fld>
            <a:endParaRPr lang="en-US"/>
          </a:p>
        </p:txBody>
      </p:sp>
    </p:spTree>
    <p:extLst>
      <p:ext uri="{BB962C8B-B14F-4D97-AF65-F5344CB8AC3E}">
        <p14:creationId xmlns:p14="http://schemas.microsoft.com/office/powerpoint/2010/main" val="3818387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C0B2E7-6A6F-4C43-BEB8-4A9CA9DC8AB7}" type="datetimeFigureOut">
              <a:rPr lang="en-US" smtClean="0"/>
              <a:t>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A765D-E6A2-5044-AF5A-078D215151D7}" type="slidenum">
              <a:rPr lang="en-US" smtClean="0"/>
              <a:t>‹#›</a:t>
            </a:fld>
            <a:endParaRPr lang="en-US"/>
          </a:p>
        </p:txBody>
      </p:sp>
    </p:spTree>
    <p:extLst>
      <p:ext uri="{BB962C8B-B14F-4D97-AF65-F5344CB8AC3E}">
        <p14:creationId xmlns:p14="http://schemas.microsoft.com/office/powerpoint/2010/main" val="3719470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C0B2E7-6A6F-4C43-BEB8-4A9CA9DC8AB7}" type="datetimeFigureOut">
              <a:rPr lang="en-US" smtClean="0"/>
              <a:t>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A765D-E6A2-5044-AF5A-078D215151D7}" type="slidenum">
              <a:rPr lang="en-US" smtClean="0"/>
              <a:t>‹#›</a:t>
            </a:fld>
            <a:endParaRPr lang="en-US"/>
          </a:p>
        </p:txBody>
      </p:sp>
    </p:spTree>
    <p:extLst>
      <p:ext uri="{BB962C8B-B14F-4D97-AF65-F5344CB8AC3E}">
        <p14:creationId xmlns:p14="http://schemas.microsoft.com/office/powerpoint/2010/main" val="905573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C0B2E7-6A6F-4C43-BEB8-4A9CA9DC8AB7}" type="datetimeFigureOut">
              <a:rPr lang="en-US" smtClean="0"/>
              <a:t>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A765D-E6A2-5044-AF5A-078D215151D7}" type="slidenum">
              <a:rPr lang="en-US" smtClean="0"/>
              <a:t>‹#›</a:t>
            </a:fld>
            <a:endParaRPr lang="en-US"/>
          </a:p>
        </p:txBody>
      </p:sp>
    </p:spTree>
    <p:extLst>
      <p:ext uri="{BB962C8B-B14F-4D97-AF65-F5344CB8AC3E}">
        <p14:creationId xmlns:p14="http://schemas.microsoft.com/office/powerpoint/2010/main" val="1270417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C0B2E7-6A6F-4C43-BEB8-4A9CA9DC8AB7}" type="datetimeFigureOut">
              <a:rPr lang="en-US" smtClean="0"/>
              <a:t>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A765D-E6A2-5044-AF5A-078D215151D7}" type="slidenum">
              <a:rPr lang="en-US" smtClean="0"/>
              <a:t>‹#›</a:t>
            </a:fld>
            <a:endParaRPr lang="en-US"/>
          </a:p>
        </p:txBody>
      </p:sp>
    </p:spTree>
    <p:extLst>
      <p:ext uri="{BB962C8B-B14F-4D97-AF65-F5344CB8AC3E}">
        <p14:creationId xmlns:p14="http://schemas.microsoft.com/office/powerpoint/2010/main" val="1733418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C0B2E7-6A6F-4C43-BEB8-4A9CA9DC8AB7}" type="datetimeFigureOut">
              <a:rPr lang="en-US" smtClean="0"/>
              <a:t>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A765D-E6A2-5044-AF5A-078D215151D7}" type="slidenum">
              <a:rPr lang="en-US" smtClean="0"/>
              <a:t>‹#›</a:t>
            </a:fld>
            <a:endParaRPr lang="en-US"/>
          </a:p>
        </p:txBody>
      </p:sp>
    </p:spTree>
    <p:extLst>
      <p:ext uri="{BB962C8B-B14F-4D97-AF65-F5344CB8AC3E}">
        <p14:creationId xmlns:p14="http://schemas.microsoft.com/office/powerpoint/2010/main" val="2802915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C0B2E7-6A6F-4C43-BEB8-4A9CA9DC8AB7}" type="datetimeFigureOut">
              <a:rPr lang="en-US" smtClean="0"/>
              <a:t>11/2/2012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A765D-E6A2-5044-AF5A-078D215151D7}" type="slidenum">
              <a:rPr lang="en-US" smtClean="0"/>
              <a:t>‹#›</a:t>
            </a:fld>
            <a:endParaRPr lang="en-US"/>
          </a:p>
        </p:txBody>
      </p:sp>
    </p:spTree>
    <p:extLst>
      <p:ext uri="{BB962C8B-B14F-4D97-AF65-F5344CB8AC3E}">
        <p14:creationId xmlns:p14="http://schemas.microsoft.com/office/powerpoint/2010/main" val="3308391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C0B2E7-6A6F-4C43-BEB8-4A9CA9DC8AB7}" type="datetimeFigureOut">
              <a:rPr lang="en-US" smtClean="0"/>
              <a:t>11/2/2012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A765D-E6A2-5044-AF5A-078D215151D7}" type="slidenum">
              <a:rPr lang="en-US" smtClean="0"/>
              <a:t>‹#›</a:t>
            </a:fld>
            <a:endParaRPr lang="en-US"/>
          </a:p>
        </p:txBody>
      </p:sp>
    </p:spTree>
    <p:extLst>
      <p:ext uri="{BB962C8B-B14F-4D97-AF65-F5344CB8AC3E}">
        <p14:creationId xmlns:p14="http://schemas.microsoft.com/office/powerpoint/2010/main" val="4160766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C0B2E7-6A6F-4C43-BEB8-4A9CA9DC8AB7}" type="datetimeFigureOut">
              <a:rPr lang="en-US" smtClean="0"/>
              <a:t>11/2/2012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A765D-E6A2-5044-AF5A-078D215151D7}" type="slidenum">
              <a:rPr lang="en-US" smtClean="0"/>
              <a:t>‹#›</a:t>
            </a:fld>
            <a:endParaRPr lang="en-US"/>
          </a:p>
        </p:txBody>
      </p:sp>
    </p:spTree>
    <p:extLst>
      <p:ext uri="{BB962C8B-B14F-4D97-AF65-F5344CB8AC3E}">
        <p14:creationId xmlns:p14="http://schemas.microsoft.com/office/powerpoint/2010/main" val="1554449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C0B2E7-6A6F-4C43-BEB8-4A9CA9DC8AB7}" type="datetimeFigureOut">
              <a:rPr lang="en-US" smtClean="0"/>
              <a:t>11/2/2012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A765D-E6A2-5044-AF5A-078D215151D7}" type="slidenum">
              <a:rPr lang="en-US" smtClean="0"/>
              <a:t>‹#›</a:t>
            </a:fld>
            <a:endParaRPr lang="en-US"/>
          </a:p>
        </p:txBody>
      </p:sp>
    </p:spTree>
    <p:extLst>
      <p:ext uri="{BB962C8B-B14F-4D97-AF65-F5344CB8AC3E}">
        <p14:creationId xmlns:p14="http://schemas.microsoft.com/office/powerpoint/2010/main" val="3142790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C0B2E7-6A6F-4C43-BEB8-4A9CA9DC8AB7}" type="datetimeFigureOut">
              <a:rPr lang="en-US" smtClean="0"/>
              <a:t>11/2/2012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A765D-E6A2-5044-AF5A-078D215151D7}" type="slidenum">
              <a:rPr lang="en-US" smtClean="0"/>
              <a:t>‹#›</a:t>
            </a:fld>
            <a:endParaRPr lang="en-US"/>
          </a:p>
        </p:txBody>
      </p:sp>
    </p:spTree>
    <p:extLst>
      <p:ext uri="{BB962C8B-B14F-4D97-AF65-F5344CB8AC3E}">
        <p14:creationId xmlns:p14="http://schemas.microsoft.com/office/powerpoint/2010/main" val="2627855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C0B2E7-6A6F-4C43-BEB8-4A9CA9DC8AB7}" type="datetimeFigureOut">
              <a:rPr lang="en-US" smtClean="0"/>
              <a:t>11/2/2012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A765D-E6A2-5044-AF5A-078D215151D7}" type="slidenum">
              <a:rPr lang="en-US" smtClean="0"/>
              <a:t>‹#›</a:t>
            </a:fld>
            <a:endParaRPr lang="en-US"/>
          </a:p>
        </p:txBody>
      </p:sp>
    </p:spTree>
    <p:extLst>
      <p:ext uri="{BB962C8B-B14F-4D97-AF65-F5344CB8AC3E}">
        <p14:creationId xmlns:p14="http://schemas.microsoft.com/office/powerpoint/2010/main" val="3006843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C0B2E7-6A6F-4C43-BEB8-4A9CA9DC8AB7}" type="datetimeFigureOut">
              <a:rPr lang="en-US" smtClean="0"/>
              <a:t>11/2/2012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A765D-E6A2-5044-AF5A-078D215151D7}" type="slidenum">
              <a:rPr lang="en-US" smtClean="0"/>
              <a:t>‹#›</a:t>
            </a:fld>
            <a:endParaRPr lang="en-US"/>
          </a:p>
        </p:txBody>
      </p:sp>
    </p:spTree>
    <p:extLst>
      <p:ext uri="{BB962C8B-B14F-4D97-AF65-F5344CB8AC3E}">
        <p14:creationId xmlns:p14="http://schemas.microsoft.com/office/powerpoint/2010/main" val="373512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cnl.salk.edu/~tewon/Blind/blind_audio.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Neural Information in the Visual </a:t>
            </a:r>
            <a:r>
              <a:rPr lang="en-US" dirty="0" smtClean="0"/>
              <a:t>System</a:t>
            </a:r>
            <a:endParaRPr lang="en-US" dirty="0"/>
          </a:p>
        </p:txBody>
      </p:sp>
      <p:sp>
        <p:nvSpPr>
          <p:cNvPr id="3" name="Subtitle 2"/>
          <p:cNvSpPr>
            <a:spLocks noGrp="1"/>
          </p:cNvSpPr>
          <p:nvPr>
            <p:ph type="subTitle" idx="1"/>
          </p:nvPr>
        </p:nvSpPr>
        <p:spPr/>
        <p:txBody>
          <a:bodyPr>
            <a:normAutofit fontScale="85000" lnSpcReduction="20000"/>
          </a:bodyPr>
          <a:lstStyle/>
          <a:p>
            <a:r>
              <a:rPr lang="en-US" dirty="0" smtClean="0"/>
              <a:t>By</a:t>
            </a:r>
          </a:p>
          <a:p>
            <a:r>
              <a:rPr lang="en-US" dirty="0" smtClean="0"/>
              <a:t>Paul </a:t>
            </a:r>
            <a:r>
              <a:rPr lang="en-US" dirty="0" err="1" smtClean="0"/>
              <a:t>Ruvolo</a:t>
            </a:r>
            <a:endParaRPr lang="en-US" dirty="0" smtClean="0"/>
          </a:p>
          <a:p>
            <a:r>
              <a:rPr lang="en-US" dirty="0" smtClean="0"/>
              <a:t>Bryn </a:t>
            </a:r>
            <a:r>
              <a:rPr lang="en-US" dirty="0" err="1" smtClean="0"/>
              <a:t>Mawr</a:t>
            </a:r>
            <a:r>
              <a:rPr lang="en-US" dirty="0" smtClean="0"/>
              <a:t> College</a:t>
            </a:r>
            <a:endParaRPr lang="en-US" dirty="0" smtClean="0"/>
          </a:p>
          <a:p>
            <a:r>
              <a:rPr lang="en-US" dirty="0" smtClean="0"/>
              <a:t>Fall 2012</a:t>
            </a:r>
            <a:endParaRPr lang="en-US" dirty="0"/>
          </a:p>
        </p:txBody>
      </p:sp>
    </p:spTree>
    <p:extLst>
      <p:ext uri="{BB962C8B-B14F-4D97-AF65-F5344CB8AC3E}">
        <p14:creationId xmlns:p14="http://schemas.microsoft.com/office/powerpoint/2010/main" val="15625253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Retinal Ganglion Cells</a:t>
            </a:r>
            <a:endParaRPr lang="en-US" dirty="0"/>
          </a:p>
        </p:txBody>
      </p:sp>
      <p:pic>
        <p:nvPicPr>
          <p:cNvPr id="4" name="Content Placeholder 3"/>
          <p:cNvPicPr>
            <a:picLocks noGrp="1" noChangeAspect="1"/>
          </p:cNvPicPr>
          <p:nvPr>
            <p:ph idx="1"/>
          </p:nvPr>
        </p:nvPicPr>
        <p:blipFill>
          <a:blip r:embed="rId2"/>
          <a:srcRect l="10926" r="10926"/>
          <a:stretch>
            <a:fillRect/>
          </a:stretch>
        </p:blipFill>
        <p:spPr>
          <a:xfrm>
            <a:off x="4695457" y="1600200"/>
            <a:ext cx="3536950" cy="4525963"/>
          </a:xfrm>
        </p:spPr>
      </p:pic>
      <p:sp>
        <p:nvSpPr>
          <p:cNvPr id="5" name="TextBox 4"/>
          <p:cNvSpPr txBox="1"/>
          <p:nvPr/>
        </p:nvSpPr>
        <p:spPr>
          <a:xfrm>
            <a:off x="457200" y="1851239"/>
            <a:ext cx="3979964" cy="4401205"/>
          </a:xfrm>
          <a:prstGeom prst="rect">
            <a:avLst/>
          </a:prstGeom>
          <a:noFill/>
        </p:spPr>
        <p:txBody>
          <a:bodyPr wrap="square" rtlCol="0">
            <a:spAutoFit/>
          </a:bodyPr>
          <a:lstStyle/>
          <a:p>
            <a:r>
              <a:rPr lang="en-US" sz="2800" dirty="0" smtClean="0"/>
              <a:t>Add pixel brightness in the outer ring, subtract those in the inner ring.</a:t>
            </a:r>
          </a:p>
          <a:p>
            <a:endParaRPr lang="en-US" sz="2800" dirty="0"/>
          </a:p>
          <a:p>
            <a:r>
              <a:rPr lang="en-US" sz="2800" dirty="0" smtClean="0"/>
              <a:t>The higher this number is the more spikes the cell will produce (rate coding).</a:t>
            </a:r>
          </a:p>
          <a:p>
            <a:endParaRPr lang="en-US" sz="2800" dirty="0"/>
          </a:p>
          <a:p>
            <a:r>
              <a:rPr lang="en-US" sz="2800" dirty="0" smtClean="0"/>
              <a:t>Also involved in detecting color contrasts.</a:t>
            </a:r>
            <a:endParaRPr lang="en-US" sz="2800" dirty="0"/>
          </a:p>
        </p:txBody>
      </p:sp>
    </p:spTree>
    <p:extLst>
      <p:ext uri="{BB962C8B-B14F-4D97-AF65-F5344CB8AC3E}">
        <p14:creationId xmlns:p14="http://schemas.microsoft.com/office/powerpoint/2010/main" val="1147282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Perception</a:t>
            </a:r>
            <a:endParaRPr lang="en-US" dirty="0"/>
          </a:p>
        </p:txBody>
      </p:sp>
      <p:sp>
        <p:nvSpPr>
          <p:cNvPr id="3" name="Content Placeholder 2"/>
          <p:cNvSpPr>
            <a:spLocks noGrp="1"/>
          </p:cNvSpPr>
          <p:nvPr>
            <p:ph idx="1"/>
          </p:nvPr>
        </p:nvSpPr>
        <p:spPr/>
        <p:txBody>
          <a:bodyPr>
            <a:normAutofit/>
          </a:bodyPr>
          <a:lstStyle/>
          <a:p>
            <a:r>
              <a:rPr lang="en-US" dirty="0" smtClean="0"/>
              <a:t>From last time: “</a:t>
            </a:r>
            <a:r>
              <a:rPr lang="en-US" dirty="0"/>
              <a:t>Perception of the world is constructed out of the raw data sent to the brain by sensory nerves</a:t>
            </a:r>
            <a:r>
              <a:rPr lang="en-US" dirty="0" smtClean="0"/>
              <a:t>.”</a:t>
            </a:r>
          </a:p>
          <a:p>
            <a:r>
              <a:rPr lang="en-US" dirty="0" smtClean="0"/>
              <a:t>In order to accurately perceive our visual world we need many retinal ganglion cells working together.</a:t>
            </a:r>
            <a:endParaRPr lang="en-US" dirty="0"/>
          </a:p>
          <a:p>
            <a:r>
              <a:rPr lang="en-US" dirty="0" err="1" smtClean="0"/>
              <a:t>Matlab</a:t>
            </a:r>
            <a:r>
              <a:rPr lang="en-US" dirty="0"/>
              <a:t> demo: /Users/</a:t>
            </a:r>
            <a:r>
              <a:rPr lang="en-US" dirty="0" err="1"/>
              <a:t>paul</a:t>
            </a:r>
            <a:r>
              <a:rPr lang="en-US" dirty="0"/>
              <a:t>/</a:t>
            </a:r>
            <a:r>
              <a:rPr lang="en-US" dirty="0" err="1" smtClean="0"/>
              <a:t>tmp</a:t>
            </a:r>
            <a:r>
              <a:rPr lang="en-US" dirty="0" smtClean="0"/>
              <a:t>/</a:t>
            </a:r>
            <a:r>
              <a:rPr lang="en-US" dirty="0" err="1" smtClean="0"/>
              <a:t>doReconstruction.m</a:t>
            </a:r>
            <a:endParaRPr lang="en-US" dirty="0"/>
          </a:p>
        </p:txBody>
      </p:sp>
    </p:spTree>
    <p:extLst>
      <p:ext uri="{BB962C8B-B14F-4D97-AF65-F5344CB8AC3E}">
        <p14:creationId xmlns:p14="http://schemas.microsoft.com/office/powerpoint/2010/main" val="36975047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Pathway to the Cortex</a:t>
            </a:r>
            <a:endParaRPr lang="en-US" dirty="0"/>
          </a:p>
        </p:txBody>
      </p:sp>
      <p:sp>
        <p:nvSpPr>
          <p:cNvPr id="6" name="TextBox 5"/>
          <p:cNvSpPr txBox="1"/>
          <p:nvPr/>
        </p:nvSpPr>
        <p:spPr>
          <a:xfrm>
            <a:off x="251931" y="1828123"/>
            <a:ext cx="3430042" cy="4893647"/>
          </a:xfrm>
          <a:prstGeom prst="rect">
            <a:avLst/>
          </a:prstGeom>
          <a:noFill/>
        </p:spPr>
        <p:txBody>
          <a:bodyPr wrap="square" rtlCol="0">
            <a:spAutoFit/>
          </a:bodyPr>
          <a:lstStyle/>
          <a:p>
            <a:r>
              <a:rPr lang="en-US" sz="2400" dirty="0" smtClean="0"/>
              <a:t>Information is relayed from the eye through the LGN (Lateral Geniculate Nucleus) located in the Thalamus.</a:t>
            </a:r>
          </a:p>
          <a:p>
            <a:r>
              <a:rPr lang="en-US" sz="2400" dirty="0"/>
              <a:t/>
            </a:r>
            <a:br>
              <a:rPr lang="en-US" sz="2400" dirty="0"/>
            </a:br>
            <a:r>
              <a:rPr lang="en-US" sz="2400" dirty="0" smtClean="0"/>
              <a:t>The LGN can is in part a relay station from the eyes to the visual cortex..</a:t>
            </a:r>
          </a:p>
          <a:p>
            <a:endParaRPr lang="en-US" sz="2400" dirty="0"/>
          </a:p>
          <a:p>
            <a:r>
              <a:rPr lang="en-US" sz="2400" dirty="0" smtClean="0"/>
              <a:t>Largely leaves the input from the Retinal Ganglion Cells unchanged.</a:t>
            </a:r>
            <a:endParaRPr lang="en-US" sz="2400" dirty="0"/>
          </a:p>
        </p:txBody>
      </p:sp>
      <p:pic>
        <p:nvPicPr>
          <p:cNvPr id="7" name="Picture 6"/>
          <p:cNvPicPr>
            <a:picLocks noChangeAspect="1"/>
          </p:cNvPicPr>
          <p:nvPr/>
        </p:nvPicPr>
        <p:blipFill>
          <a:blip r:embed="rId3"/>
          <a:stretch>
            <a:fillRect/>
          </a:stretch>
        </p:blipFill>
        <p:spPr>
          <a:xfrm>
            <a:off x="3681973" y="2002414"/>
            <a:ext cx="4671244" cy="3471599"/>
          </a:xfrm>
          <a:prstGeom prst="rect">
            <a:avLst/>
          </a:prstGeom>
        </p:spPr>
      </p:pic>
    </p:spTree>
    <p:extLst>
      <p:ext uri="{BB962C8B-B14F-4D97-AF65-F5344CB8AC3E}">
        <p14:creationId xmlns:p14="http://schemas.microsoft.com/office/powerpoint/2010/main" val="17260060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Optical Illusions (possibly based on Retinal Ganglion Cells)</a:t>
            </a:r>
            <a:endParaRPr lang="en-US" dirty="0"/>
          </a:p>
        </p:txBody>
      </p:sp>
      <p:pic>
        <p:nvPicPr>
          <p:cNvPr id="4" name="Picture 3"/>
          <p:cNvPicPr>
            <a:picLocks noChangeAspect="1"/>
          </p:cNvPicPr>
          <p:nvPr/>
        </p:nvPicPr>
        <p:blipFill>
          <a:blip r:embed="rId2"/>
          <a:stretch>
            <a:fillRect/>
          </a:stretch>
        </p:blipFill>
        <p:spPr>
          <a:xfrm>
            <a:off x="2286000" y="1632584"/>
            <a:ext cx="4572000" cy="4572000"/>
          </a:xfrm>
          <a:prstGeom prst="rect">
            <a:avLst/>
          </a:prstGeom>
        </p:spPr>
      </p:pic>
    </p:spTree>
    <p:extLst>
      <p:ext uri="{BB962C8B-B14F-4D97-AF65-F5344CB8AC3E}">
        <p14:creationId xmlns:p14="http://schemas.microsoft.com/office/powerpoint/2010/main" val="24053036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849"/>
            <a:ext cx="8229600" cy="1143000"/>
          </a:xfrm>
        </p:spPr>
        <p:txBody>
          <a:bodyPr>
            <a:normAutofit/>
          </a:bodyPr>
          <a:lstStyle/>
          <a:p>
            <a:r>
              <a:rPr lang="en-US" dirty="0" smtClean="0"/>
              <a:t>Potential Applications</a:t>
            </a:r>
            <a:endParaRPr lang="en-US" dirty="0"/>
          </a:p>
        </p:txBody>
      </p:sp>
      <p:pic>
        <p:nvPicPr>
          <p:cNvPr id="3" name="Picture 2"/>
          <p:cNvPicPr>
            <a:picLocks noChangeAspect="1"/>
          </p:cNvPicPr>
          <p:nvPr/>
        </p:nvPicPr>
        <p:blipFill>
          <a:blip r:embed="rId2"/>
          <a:stretch>
            <a:fillRect/>
          </a:stretch>
        </p:blipFill>
        <p:spPr>
          <a:xfrm>
            <a:off x="1222228" y="1173003"/>
            <a:ext cx="7208383" cy="5406287"/>
          </a:xfrm>
          <a:prstGeom prst="rect">
            <a:avLst/>
          </a:prstGeom>
        </p:spPr>
      </p:pic>
    </p:spTree>
    <p:extLst>
      <p:ext uri="{BB962C8B-B14F-4D97-AF65-F5344CB8AC3E}">
        <p14:creationId xmlns:p14="http://schemas.microsoft.com/office/powerpoint/2010/main" val="22631981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Visual Cortex</a:t>
            </a:r>
            <a:endParaRPr lang="en-US" dirty="0"/>
          </a:p>
        </p:txBody>
      </p:sp>
      <p:sp>
        <p:nvSpPr>
          <p:cNvPr id="3" name="Content Placeholder 2"/>
          <p:cNvSpPr>
            <a:spLocks noGrp="1"/>
          </p:cNvSpPr>
          <p:nvPr>
            <p:ph idx="1"/>
          </p:nvPr>
        </p:nvSpPr>
        <p:spPr/>
        <p:txBody>
          <a:bodyPr/>
          <a:lstStyle/>
          <a:p>
            <a:r>
              <a:rPr lang="en-US" dirty="0" smtClean="0"/>
              <a:t>Receives input from LGN and begins the cortical processing of visual information in the brain</a:t>
            </a:r>
          </a:p>
          <a:p>
            <a:r>
              <a:rPr lang="en-US" dirty="0" smtClean="0"/>
              <a:t>Exhibits </a:t>
            </a:r>
            <a:r>
              <a:rPr lang="en-US" dirty="0" err="1"/>
              <a:t>r</a:t>
            </a:r>
            <a:r>
              <a:rPr lang="en-US" dirty="0" err="1" smtClean="0"/>
              <a:t>etinotopic</a:t>
            </a:r>
            <a:r>
              <a:rPr lang="en-US" dirty="0" smtClean="0"/>
              <a:t> mapping</a:t>
            </a:r>
            <a:endParaRPr lang="en-US" dirty="0"/>
          </a:p>
        </p:txBody>
      </p:sp>
      <p:pic>
        <p:nvPicPr>
          <p:cNvPr id="4" name="Picture 3"/>
          <p:cNvPicPr>
            <a:picLocks noChangeAspect="1"/>
          </p:cNvPicPr>
          <p:nvPr/>
        </p:nvPicPr>
        <p:blipFill>
          <a:blip r:embed="rId2"/>
          <a:stretch>
            <a:fillRect/>
          </a:stretch>
        </p:blipFill>
        <p:spPr>
          <a:xfrm>
            <a:off x="6077731" y="3261329"/>
            <a:ext cx="2609069" cy="3357002"/>
          </a:xfrm>
          <a:prstGeom prst="rect">
            <a:avLst/>
          </a:prstGeom>
        </p:spPr>
      </p:pic>
    </p:spTree>
    <p:extLst>
      <p:ext uri="{BB962C8B-B14F-4D97-AF65-F5344CB8AC3E}">
        <p14:creationId xmlns:p14="http://schemas.microsoft.com/office/powerpoint/2010/main" val="8304835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Hubel and Wiesel 1959</a:t>
            </a:r>
            <a:endParaRPr lang="en-US" dirty="0"/>
          </a:p>
        </p:txBody>
      </p:sp>
    </p:spTree>
    <p:extLst>
      <p:ext uri="{BB962C8B-B14F-4D97-AF65-F5344CB8AC3E}">
        <p14:creationId xmlns:p14="http://schemas.microsoft.com/office/powerpoint/2010/main" val="25643392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Cells</a:t>
            </a:r>
            <a:endParaRPr lang="en-US" dirty="0"/>
          </a:p>
        </p:txBody>
      </p:sp>
      <p:sp>
        <p:nvSpPr>
          <p:cNvPr id="8" name="Content Placeholder 7"/>
          <p:cNvSpPr>
            <a:spLocks noGrp="1"/>
          </p:cNvSpPr>
          <p:nvPr>
            <p:ph idx="1"/>
          </p:nvPr>
        </p:nvSpPr>
        <p:spPr>
          <a:xfrm>
            <a:off x="457200" y="4115565"/>
            <a:ext cx="8229600" cy="2010598"/>
          </a:xfrm>
        </p:spPr>
        <p:txBody>
          <a:bodyPr>
            <a:normAutofit fontScale="92500" lnSpcReduction="10000"/>
          </a:bodyPr>
          <a:lstStyle/>
          <a:p>
            <a:r>
              <a:rPr lang="en-US" dirty="0" smtClean="0"/>
              <a:t>Respond to oriented bars of light</a:t>
            </a:r>
          </a:p>
          <a:p>
            <a:r>
              <a:rPr lang="en-US" dirty="0" smtClean="0"/>
              <a:t>Diffuse lighting does not produce a response</a:t>
            </a:r>
          </a:p>
          <a:p>
            <a:r>
              <a:rPr lang="en-US" dirty="0" smtClean="0"/>
              <a:t>Question for the class: </a:t>
            </a:r>
            <a:r>
              <a:rPr lang="en-US" dirty="0"/>
              <a:t>h</a:t>
            </a:r>
            <a:r>
              <a:rPr lang="en-US" dirty="0" smtClean="0"/>
              <a:t>ow might we form these from inputs from the LGN?</a:t>
            </a:r>
            <a:endParaRPr lang="en-US" dirty="0"/>
          </a:p>
        </p:txBody>
      </p:sp>
      <p:sp>
        <p:nvSpPr>
          <p:cNvPr id="9" name="Oval 8"/>
          <p:cNvSpPr/>
          <p:nvPr/>
        </p:nvSpPr>
        <p:spPr>
          <a:xfrm rot="1027445">
            <a:off x="1667760" y="1417638"/>
            <a:ext cx="765028" cy="213184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10" name="Oval 9"/>
          <p:cNvSpPr/>
          <p:nvPr/>
        </p:nvSpPr>
        <p:spPr>
          <a:xfrm rot="985455">
            <a:off x="2445827" y="1615935"/>
            <a:ext cx="765028" cy="213184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11" name="Oval 10"/>
          <p:cNvSpPr/>
          <p:nvPr/>
        </p:nvSpPr>
        <p:spPr>
          <a:xfrm rot="20526047">
            <a:off x="5989585" y="1431036"/>
            <a:ext cx="765028" cy="213184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12" name="Oval 11"/>
          <p:cNvSpPr/>
          <p:nvPr/>
        </p:nvSpPr>
        <p:spPr>
          <a:xfrm rot="20275395">
            <a:off x="6744680" y="1232377"/>
            <a:ext cx="765028" cy="213184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13" name="Oval 12"/>
          <p:cNvSpPr/>
          <p:nvPr/>
        </p:nvSpPr>
        <p:spPr>
          <a:xfrm rot="20490573">
            <a:off x="5252076" y="1733845"/>
            <a:ext cx="765028" cy="2131846"/>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Tree>
    <p:extLst>
      <p:ext uri="{BB962C8B-B14F-4D97-AF65-F5344CB8AC3E}">
        <p14:creationId xmlns:p14="http://schemas.microsoft.com/office/powerpoint/2010/main" val="24061555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Hubel and Wiesel Experiment 2</a:t>
            </a:r>
            <a:endParaRPr lang="en-US" dirty="0"/>
          </a:p>
        </p:txBody>
      </p:sp>
    </p:spTree>
    <p:extLst>
      <p:ext uri="{BB962C8B-B14F-4D97-AF65-F5344CB8AC3E}">
        <p14:creationId xmlns:p14="http://schemas.microsoft.com/office/powerpoint/2010/main" val="27443535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Cell</a:t>
            </a:r>
            <a:endParaRPr lang="en-US" dirty="0"/>
          </a:p>
        </p:txBody>
      </p:sp>
      <p:sp>
        <p:nvSpPr>
          <p:cNvPr id="3" name="Content Placeholder 2"/>
          <p:cNvSpPr>
            <a:spLocks noGrp="1"/>
          </p:cNvSpPr>
          <p:nvPr>
            <p:ph idx="1"/>
          </p:nvPr>
        </p:nvSpPr>
        <p:spPr/>
        <p:txBody>
          <a:bodyPr/>
          <a:lstStyle/>
          <a:p>
            <a:r>
              <a:rPr lang="en-US" dirty="0" smtClean="0"/>
              <a:t>Respond to bars of a particular orientation regardless of position within the visual field</a:t>
            </a:r>
          </a:p>
          <a:p>
            <a:r>
              <a:rPr lang="en-US" dirty="0" smtClean="0"/>
              <a:t>Question for the class: how might we form a complex cell from individual simple cells?</a:t>
            </a:r>
            <a:endParaRPr lang="en-US" dirty="0"/>
          </a:p>
        </p:txBody>
      </p:sp>
    </p:spTree>
    <p:extLst>
      <p:ext uri="{BB962C8B-B14F-4D97-AF65-F5344CB8AC3E}">
        <p14:creationId xmlns:p14="http://schemas.microsoft.com/office/powerpoint/2010/main" val="31971269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to Explore for Today</a:t>
            </a:r>
            <a:endParaRPr lang="en-US" dirty="0"/>
          </a:p>
        </p:txBody>
      </p:sp>
      <p:sp>
        <p:nvSpPr>
          <p:cNvPr id="3" name="Content Placeholder 2"/>
          <p:cNvSpPr>
            <a:spLocks noGrp="1"/>
          </p:cNvSpPr>
          <p:nvPr>
            <p:ph idx="1"/>
          </p:nvPr>
        </p:nvSpPr>
        <p:spPr/>
        <p:txBody>
          <a:bodyPr>
            <a:normAutofit/>
          </a:bodyPr>
          <a:lstStyle/>
          <a:p>
            <a:r>
              <a:rPr lang="en-US" dirty="0" smtClean="0"/>
              <a:t>How is visual information </a:t>
            </a:r>
            <a:r>
              <a:rPr lang="en-US" b="1" dirty="0" smtClean="0">
                <a:solidFill>
                  <a:srgbClr val="FF0000"/>
                </a:solidFill>
              </a:rPr>
              <a:t>encoded and transmitted</a:t>
            </a:r>
            <a:r>
              <a:rPr lang="en-US" dirty="0" smtClean="0"/>
              <a:t> in the brain?</a:t>
            </a:r>
          </a:p>
          <a:p>
            <a:r>
              <a:rPr lang="en-US" dirty="0"/>
              <a:t>What are the </a:t>
            </a:r>
            <a:r>
              <a:rPr lang="en-US" b="1" dirty="0">
                <a:solidFill>
                  <a:srgbClr val="FF0000"/>
                </a:solidFill>
              </a:rPr>
              <a:t>potential engineering applications</a:t>
            </a:r>
            <a:r>
              <a:rPr lang="en-US" dirty="0"/>
              <a:t> </a:t>
            </a:r>
            <a:r>
              <a:rPr lang="en-US" dirty="0" smtClean="0"/>
              <a:t>of this understanding?</a:t>
            </a:r>
          </a:p>
          <a:p>
            <a:r>
              <a:rPr lang="en-US" dirty="0" smtClean="0"/>
              <a:t>Are there </a:t>
            </a:r>
            <a:r>
              <a:rPr lang="en-US" b="1" dirty="0" smtClean="0">
                <a:solidFill>
                  <a:srgbClr val="FF0000"/>
                </a:solidFill>
              </a:rPr>
              <a:t>underlying principles </a:t>
            </a:r>
            <a:r>
              <a:rPr lang="en-US" dirty="0" smtClean="0"/>
              <a:t>that explain this organization?</a:t>
            </a:r>
          </a:p>
          <a:p>
            <a:r>
              <a:rPr lang="en-US" dirty="0" smtClean="0"/>
              <a:t>What is the </a:t>
            </a:r>
            <a:r>
              <a:rPr lang="en-US" b="1" dirty="0" smtClean="0">
                <a:solidFill>
                  <a:srgbClr val="FF0000"/>
                </a:solidFill>
              </a:rPr>
              <a:t>role of experience and learning</a:t>
            </a:r>
            <a:r>
              <a:rPr lang="en-US" dirty="0" smtClean="0"/>
              <a:t> in this organization?</a:t>
            </a:r>
          </a:p>
        </p:txBody>
      </p:sp>
    </p:spTree>
    <p:extLst>
      <p:ext uri="{BB962C8B-B14F-4D97-AF65-F5344CB8AC3E}">
        <p14:creationId xmlns:p14="http://schemas.microsoft.com/office/powerpoint/2010/main" val="11531851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Higher Level Visual Areas</a:t>
            </a:r>
            <a:endParaRPr lang="en-US" dirty="0"/>
          </a:p>
        </p:txBody>
      </p:sp>
      <p:sp>
        <p:nvSpPr>
          <p:cNvPr id="3" name="Content Placeholder 2"/>
          <p:cNvSpPr>
            <a:spLocks noGrp="1"/>
          </p:cNvSpPr>
          <p:nvPr>
            <p:ph idx="1"/>
          </p:nvPr>
        </p:nvSpPr>
        <p:spPr/>
        <p:txBody>
          <a:bodyPr>
            <a:normAutofit/>
          </a:bodyPr>
          <a:lstStyle/>
          <a:p>
            <a:r>
              <a:rPr lang="en-US" dirty="0" smtClean="0"/>
              <a:t>V1 feeds to V2</a:t>
            </a:r>
          </a:p>
          <a:p>
            <a:r>
              <a:rPr lang="en-US" dirty="0" smtClean="0"/>
              <a:t>V2 to V3 and so on</a:t>
            </a:r>
          </a:p>
          <a:p>
            <a:r>
              <a:rPr lang="en-US" dirty="0" smtClean="0"/>
              <a:t>Each layer becomes a more abstract representation of the original input</a:t>
            </a:r>
          </a:p>
          <a:p>
            <a:r>
              <a:rPr lang="en-US" b="1" dirty="0" smtClean="0">
                <a:solidFill>
                  <a:srgbClr val="FF0000"/>
                </a:solidFill>
              </a:rPr>
              <a:t>Somewhat controversial: </a:t>
            </a:r>
            <a:r>
              <a:rPr lang="en-US" dirty="0" smtClean="0"/>
              <a:t>grandmother cells</a:t>
            </a:r>
          </a:p>
        </p:txBody>
      </p:sp>
    </p:spTree>
    <p:extLst>
      <p:ext uri="{BB962C8B-B14F-4D97-AF65-F5344CB8AC3E}">
        <p14:creationId xmlns:p14="http://schemas.microsoft.com/office/powerpoint/2010/main" val="6876296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Neurally</a:t>
            </a:r>
            <a:r>
              <a:rPr lang="en-US" dirty="0" smtClean="0"/>
              <a:t> Inspired Computer Vision</a:t>
            </a:r>
            <a:endParaRPr lang="en-US" dirty="0"/>
          </a:p>
        </p:txBody>
      </p:sp>
      <p:pic>
        <p:nvPicPr>
          <p:cNvPr id="3" name="Picture 2"/>
          <p:cNvPicPr>
            <a:picLocks noChangeAspect="1"/>
          </p:cNvPicPr>
          <p:nvPr/>
        </p:nvPicPr>
        <p:blipFill>
          <a:blip r:embed="rId2"/>
          <a:stretch>
            <a:fillRect/>
          </a:stretch>
        </p:blipFill>
        <p:spPr>
          <a:xfrm>
            <a:off x="3944339" y="1620323"/>
            <a:ext cx="4969799" cy="3787556"/>
          </a:xfrm>
          <a:prstGeom prst="rect">
            <a:avLst/>
          </a:prstGeom>
        </p:spPr>
      </p:pic>
      <p:pic>
        <p:nvPicPr>
          <p:cNvPr id="5" name="Picture 4"/>
          <p:cNvPicPr>
            <a:picLocks noChangeAspect="1"/>
          </p:cNvPicPr>
          <p:nvPr/>
        </p:nvPicPr>
        <p:blipFill>
          <a:blip r:embed="rId3"/>
          <a:stretch>
            <a:fillRect/>
          </a:stretch>
        </p:blipFill>
        <p:spPr>
          <a:xfrm>
            <a:off x="-1" y="2002811"/>
            <a:ext cx="3985377" cy="2082156"/>
          </a:xfrm>
          <a:prstGeom prst="rect">
            <a:avLst/>
          </a:prstGeom>
        </p:spPr>
      </p:pic>
      <p:sp>
        <p:nvSpPr>
          <p:cNvPr id="6" name="TextBox 5"/>
          <p:cNvSpPr txBox="1"/>
          <p:nvPr/>
        </p:nvSpPr>
        <p:spPr>
          <a:xfrm>
            <a:off x="577500" y="5423178"/>
            <a:ext cx="8109300" cy="461665"/>
          </a:xfrm>
          <a:prstGeom prst="rect">
            <a:avLst/>
          </a:prstGeom>
          <a:noFill/>
        </p:spPr>
        <p:txBody>
          <a:bodyPr wrap="square" rtlCol="0">
            <a:spAutoFit/>
          </a:bodyPr>
          <a:lstStyle/>
          <a:p>
            <a:r>
              <a:rPr lang="en-US" sz="2400" dirty="0" smtClean="0"/>
              <a:t>System architecture based on knowledge of neuroscience!</a:t>
            </a:r>
            <a:endParaRPr lang="en-US" sz="2400" dirty="0"/>
          </a:p>
        </p:txBody>
      </p:sp>
      <p:sp>
        <p:nvSpPr>
          <p:cNvPr id="7" name="TextBox 6"/>
          <p:cNvSpPr txBox="1"/>
          <p:nvPr/>
        </p:nvSpPr>
        <p:spPr>
          <a:xfrm>
            <a:off x="577500" y="6164626"/>
            <a:ext cx="5982521" cy="369332"/>
          </a:xfrm>
          <a:prstGeom prst="rect">
            <a:avLst/>
          </a:prstGeom>
          <a:noFill/>
        </p:spPr>
        <p:txBody>
          <a:bodyPr wrap="square" rtlCol="0">
            <a:spAutoFit/>
          </a:bodyPr>
          <a:lstStyle/>
          <a:p>
            <a:r>
              <a:rPr lang="en-US" dirty="0" err="1" smtClean="0"/>
              <a:t>Serre</a:t>
            </a:r>
            <a:r>
              <a:rPr lang="en-US" dirty="0" smtClean="0"/>
              <a:t>, Wolf, and </a:t>
            </a:r>
            <a:r>
              <a:rPr lang="en-US" dirty="0" err="1" smtClean="0"/>
              <a:t>Poggio</a:t>
            </a:r>
            <a:r>
              <a:rPr lang="en-US" dirty="0" smtClean="0"/>
              <a:t> (2005).</a:t>
            </a:r>
            <a:endParaRPr lang="en-US" dirty="0"/>
          </a:p>
        </p:txBody>
      </p:sp>
    </p:spTree>
    <p:extLst>
      <p:ext uri="{BB962C8B-B14F-4D97-AF65-F5344CB8AC3E}">
        <p14:creationId xmlns:p14="http://schemas.microsoft.com/office/powerpoint/2010/main" val="38769698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Neurally</a:t>
            </a:r>
            <a:r>
              <a:rPr lang="en-US" dirty="0"/>
              <a:t> Inspired Computer Vision</a:t>
            </a:r>
          </a:p>
        </p:txBody>
      </p:sp>
      <p:pic>
        <p:nvPicPr>
          <p:cNvPr id="5" name="Picture 4"/>
          <p:cNvPicPr>
            <a:picLocks noChangeAspect="1"/>
          </p:cNvPicPr>
          <p:nvPr/>
        </p:nvPicPr>
        <p:blipFill>
          <a:blip r:embed="rId2"/>
          <a:stretch>
            <a:fillRect/>
          </a:stretch>
        </p:blipFill>
        <p:spPr>
          <a:xfrm>
            <a:off x="1167366" y="1417638"/>
            <a:ext cx="7003135" cy="4704396"/>
          </a:xfrm>
          <a:prstGeom prst="rect">
            <a:avLst/>
          </a:prstGeom>
        </p:spPr>
      </p:pic>
    </p:spTree>
    <p:extLst>
      <p:ext uri="{BB962C8B-B14F-4D97-AF65-F5344CB8AC3E}">
        <p14:creationId xmlns:p14="http://schemas.microsoft.com/office/powerpoint/2010/main" val="24862712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Cracking the Brain’s Visual Code</a:t>
            </a:r>
            <a:endParaRPr lang="en-US" dirty="0"/>
          </a:p>
        </p:txBody>
      </p:sp>
      <p:pic>
        <p:nvPicPr>
          <p:cNvPr id="4" name="Content Placeholder 3"/>
          <p:cNvPicPr>
            <a:picLocks noGrp="1" noChangeAspect="1"/>
          </p:cNvPicPr>
          <p:nvPr>
            <p:ph idx="1"/>
          </p:nvPr>
        </p:nvPicPr>
        <p:blipFill>
          <a:blip r:embed="rId2"/>
          <a:srcRect t="281" b="281"/>
          <a:stretch>
            <a:fillRect/>
          </a:stretch>
        </p:blipFill>
        <p:spPr>
          <a:xfrm>
            <a:off x="714238" y="1557047"/>
            <a:ext cx="8229600" cy="4525963"/>
          </a:xfrm>
        </p:spPr>
      </p:pic>
    </p:spTree>
    <p:extLst>
      <p:ext uri="{BB962C8B-B14F-4D97-AF65-F5344CB8AC3E}">
        <p14:creationId xmlns:p14="http://schemas.microsoft.com/office/powerpoint/2010/main" val="5764111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Blakemore and Cooper (1970)</a:t>
            </a:r>
            <a:endParaRPr lang="en-US" dirty="0"/>
          </a:p>
        </p:txBody>
      </p:sp>
      <p:pic>
        <p:nvPicPr>
          <p:cNvPr id="5" name="Picture 4"/>
          <p:cNvPicPr>
            <a:picLocks noChangeAspect="1"/>
          </p:cNvPicPr>
          <p:nvPr/>
        </p:nvPicPr>
        <p:blipFill>
          <a:blip r:embed="rId3"/>
          <a:stretch>
            <a:fillRect/>
          </a:stretch>
        </p:blipFill>
        <p:spPr>
          <a:xfrm>
            <a:off x="218096" y="1894050"/>
            <a:ext cx="3290392" cy="3710750"/>
          </a:xfrm>
          <a:prstGeom prst="rect">
            <a:avLst/>
          </a:prstGeom>
        </p:spPr>
      </p:pic>
      <p:pic>
        <p:nvPicPr>
          <p:cNvPr id="6" name="Picture 5"/>
          <p:cNvPicPr>
            <a:picLocks noChangeAspect="1"/>
          </p:cNvPicPr>
          <p:nvPr/>
        </p:nvPicPr>
        <p:blipFill>
          <a:blip r:embed="rId4"/>
          <a:stretch>
            <a:fillRect/>
          </a:stretch>
        </p:blipFill>
        <p:spPr>
          <a:xfrm>
            <a:off x="3508488" y="2214728"/>
            <a:ext cx="5436432" cy="2691303"/>
          </a:xfrm>
          <a:prstGeom prst="rect">
            <a:avLst/>
          </a:prstGeom>
        </p:spPr>
      </p:pic>
      <p:sp>
        <p:nvSpPr>
          <p:cNvPr id="3" name="TextBox 2"/>
          <p:cNvSpPr txBox="1"/>
          <p:nvPr/>
        </p:nvSpPr>
        <p:spPr>
          <a:xfrm>
            <a:off x="1037273" y="5907833"/>
            <a:ext cx="6488007" cy="369332"/>
          </a:xfrm>
          <a:prstGeom prst="rect">
            <a:avLst/>
          </a:prstGeom>
          <a:noFill/>
        </p:spPr>
        <p:txBody>
          <a:bodyPr wrap="square" rtlCol="0">
            <a:spAutoFit/>
          </a:bodyPr>
          <a:lstStyle/>
          <a:p>
            <a:r>
              <a:rPr lang="en-US" dirty="0"/>
              <a:t>Watch video: http://</a:t>
            </a:r>
            <a:r>
              <a:rPr lang="en-US" dirty="0" err="1"/>
              <a:t>www.youtube.com</a:t>
            </a:r>
            <a:r>
              <a:rPr lang="en-US" dirty="0"/>
              <a:t>/</a:t>
            </a:r>
            <a:r>
              <a:rPr lang="en-US" dirty="0" err="1"/>
              <a:t>watch?v</a:t>
            </a:r>
            <a:r>
              <a:rPr lang="en-US" dirty="0"/>
              <a:t>=QzkMo45pcUo</a:t>
            </a:r>
          </a:p>
        </p:txBody>
      </p:sp>
    </p:spTree>
    <p:extLst>
      <p:ext uri="{BB962C8B-B14F-4D97-AF65-F5344CB8AC3E}">
        <p14:creationId xmlns:p14="http://schemas.microsoft.com/office/powerpoint/2010/main" val="38087121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Barlow 1961</a:t>
            </a:r>
            <a:endParaRPr lang="en-US" dirty="0"/>
          </a:p>
        </p:txBody>
      </p:sp>
      <p:pic>
        <p:nvPicPr>
          <p:cNvPr id="4" name="Picture 3"/>
          <p:cNvPicPr>
            <a:picLocks noChangeAspect="1"/>
          </p:cNvPicPr>
          <p:nvPr/>
        </p:nvPicPr>
        <p:blipFill>
          <a:blip r:embed="rId2"/>
          <a:stretch>
            <a:fillRect/>
          </a:stretch>
        </p:blipFill>
        <p:spPr>
          <a:xfrm>
            <a:off x="630222" y="1325844"/>
            <a:ext cx="7872970" cy="5365131"/>
          </a:xfrm>
          <a:prstGeom prst="rect">
            <a:avLst/>
          </a:prstGeom>
        </p:spPr>
      </p:pic>
    </p:spTree>
    <p:extLst>
      <p:ext uri="{BB962C8B-B14F-4D97-AF65-F5344CB8AC3E}">
        <p14:creationId xmlns:p14="http://schemas.microsoft.com/office/powerpoint/2010/main" val="25748822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View from </a:t>
            </a:r>
            <a:r>
              <a:rPr lang="en-US" dirty="0" err="1" smtClean="0"/>
              <a:t>Shannonland</a:t>
            </a:r>
            <a:endParaRPr lang="en-US" dirty="0"/>
          </a:p>
        </p:txBody>
      </p:sp>
      <p:pic>
        <p:nvPicPr>
          <p:cNvPr id="4" name="Picture 3"/>
          <p:cNvPicPr>
            <a:picLocks noChangeAspect="1"/>
          </p:cNvPicPr>
          <p:nvPr/>
        </p:nvPicPr>
        <p:blipFill>
          <a:blip r:embed="rId2"/>
          <a:stretch>
            <a:fillRect/>
          </a:stretch>
        </p:blipFill>
        <p:spPr>
          <a:xfrm>
            <a:off x="971254" y="1940944"/>
            <a:ext cx="7516639" cy="3536275"/>
          </a:xfrm>
          <a:prstGeom prst="rect">
            <a:avLst/>
          </a:prstGeom>
        </p:spPr>
      </p:pic>
      <p:sp>
        <p:nvSpPr>
          <p:cNvPr id="7" name="TextBox 6"/>
          <p:cNvSpPr txBox="1"/>
          <p:nvPr/>
        </p:nvSpPr>
        <p:spPr>
          <a:xfrm>
            <a:off x="612024" y="4192062"/>
            <a:ext cx="1744264" cy="923330"/>
          </a:xfrm>
          <a:prstGeom prst="rect">
            <a:avLst/>
          </a:prstGeom>
          <a:noFill/>
        </p:spPr>
        <p:txBody>
          <a:bodyPr wrap="square" rtlCol="0">
            <a:spAutoFit/>
          </a:bodyPr>
          <a:lstStyle/>
          <a:p>
            <a:r>
              <a:rPr lang="en-US" dirty="0" smtClean="0"/>
              <a:t>An Image that falls on the retina</a:t>
            </a:r>
            <a:endParaRPr lang="en-US" dirty="0"/>
          </a:p>
        </p:txBody>
      </p:sp>
      <p:sp>
        <p:nvSpPr>
          <p:cNvPr id="8" name="TextBox 7"/>
          <p:cNvSpPr txBox="1"/>
          <p:nvPr/>
        </p:nvSpPr>
        <p:spPr>
          <a:xfrm>
            <a:off x="6303230" y="4236083"/>
            <a:ext cx="1178746" cy="923330"/>
          </a:xfrm>
          <a:prstGeom prst="rect">
            <a:avLst/>
          </a:prstGeom>
          <a:noFill/>
        </p:spPr>
        <p:txBody>
          <a:bodyPr wrap="square" rtlCol="0">
            <a:spAutoFit/>
          </a:bodyPr>
          <a:lstStyle/>
          <a:p>
            <a:r>
              <a:rPr lang="en-US" dirty="0" smtClean="0"/>
              <a:t>Primary Visual Cortex</a:t>
            </a:r>
            <a:endParaRPr lang="en-US" dirty="0"/>
          </a:p>
        </p:txBody>
      </p:sp>
      <p:sp>
        <p:nvSpPr>
          <p:cNvPr id="9" name="TextBox 8"/>
          <p:cNvSpPr txBox="1"/>
          <p:nvPr/>
        </p:nvSpPr>
        <p:spPr>
          <a:xfrm>
            <a:off x="2523385" y="4143691"/>
            <a:ext cx="1178746" cy="923330"/>
          </a:xfrm>
          <a:prstGeom prst="rect">
            <a:avLst/>
          </a:prstGeom>
          <a:noFill/>
        </p:spPr>
        <p:txBody>
          <a:bodyPr wrap="square" rtlCol="0">
            <a:spAutoFit/>
          </a:bodyPr>
          <a:lstStyle/>
          <a:p>
            <a:r>
              <a:rPr lang="en-US" dirty="0" smtClean="0"/>
              <a:t>Optic Nerve to LGN</a:t>
            </a:r>
            <a:endParaRPr lang="en-US" dirty="0"/>
          </a:p>
        </p:txBody>
      </p:sp>
      <p:cxnSp>
        <p:nvCxnSpPr>
          <p:cNvPr id="11" name="Straight Arrow Connector 10"/>
          <p:cNvCxnSpPr/>
          <p:nvPr/>
        </p:nvCxnSpPr>
        <p:spPr>
          <a:xfrm flipV="1">
            <a:off x="971254" y="3289392"/>
            <a:ext cx="283392" cy="10250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929121" y="3256915"/>
            <a:ext cx="283392" cy="8867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6502740" y="3289392"/>
            <a:ext cx="274198" cy="10250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967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Bell and </a:t>
            </a:r>
            <a:r>
              <a:rPr lang="en-US" dirty="0" err="1" smtClean="0"/>
              <a:t>Sejnowski</a:t>
            </a:r>
            <a:r>
              <a:rPr lang="en-US" dirty="0" smtClean="0"/>
              <a:t> 1997</a:t>
            </a:r>
            <a:endParaRPr lang="en-US" dirty="0"/>
          </a:p>
        </p:txBody>
      </p:sp>
      <p:pic>
        <p:nvPicPr>
          <p:cNvPr id="4" name="Picture 3"/>
          <p:cNvPicPr>
            <a:picLocks noChangeAspect="1"/>
          </p:cNvPicPr>
          <p:nvPr/>
        </p:nvPicPr>
        <p:blipFill>
          <a:blip r:embed="rId2"/>
          <a:stretch>
            <a:fillRect/>
          </a:stretch>
        </p:blipFill>
        <p:spPr>
          <a:xfrm>
            <a:off x="1302648" y="1417638"/>
            <a:ext cx="6332333" cy="5036117"/>
          </a:xfrm>
          <a:prstGeom prst="rect">
            <a:avLst/>
          </a:prstGeom>
        </p:spPr>
      </p:pic>
    </p:spTree>
    <p:extLst>
      <p:ext uri="{BB962C8B-B14F-4D97-AF65-F5344CB8AC3E}">
        <p14:creationId xmlns:p14="http://schemas.microsoft.com/office/powerpoint/2010/main" val="17970589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Best Neural Code?</a:t>
            </a:r>
            <a:endParaRPr lang="en-US" dirty="0"/>
          </a:p>
        </p:txBody>
      </p:sp>
      <p:sp>
        <p:nvSpPr>
          <p:cNvPr id="5" name="TextBox 4"/>
          <p:cNvSpPr txBox="1"/>
          <p:nvPr/>
        </p:nvSpPr>
        <p:spPr>
          <a:xfrm>
            <a:off x="334795" y="1433979"/>
            <a:ext cx="8686800" cy="830997"/>
          </a:xfrm>
          <a:prstGeom prst="rect">
            <a:avLst/>
          </a:prstGeom>
          <a:noFill/>
        </p:spPr>
        <p:txBody>
          <a:bodyPr wrap="square" rtlCol="0">
            <a:spAutoFit/>
          </a:bodyPr>
          <a:lstStyle/>
          <a:p>
            <a:r>
              <a:rPr lang="en-US" sz="2400" dirty="0" smtClean="0"/>
              <a:t>Our goal is to choose the filters w such that the filtered image Y retains the most information about the input image X</a:t>
            </a:r>
            <a:endParaRPr lang="en-US" sz="2400" dirty="0"/>
          </a:p>
        </p:txBody>
      </p:sp>
      <p:pic>
        <p:nvPicPr>
          <p:cNvPr id="7" name="Pictur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996" y="2419965"/>
            <a:ext cx="8415311" cy="563705"/>
          </a:xfrm>
          <a:prstGeom prst="rect">
            <a:avLst/>
          </a:prstGeom>
        </p:spPr>
      </p:pic>
      <p:pic>
        <p:nvPicPr>
          <p:cNvPr id="8" name="Picture 7"/>
          <p:cNvPicPr>
            <a:picLocks noChangeAspect="1"/>
          </p:cNvPicPr>
          <p:nvPr/>
        </p:nvPicPr>
        <p:blipFill>
          <a:blip r:embed="rId3"/>
          <a:stretch>
            <a:fillRect/>
          </a:stretch>
        </p:blipFill>
        <p:spPr>
          <a:xfrm>
            <a:off x="2195334" y="4324605"/>
            <a:ext cx="2849769" cy="846466"/>
          </a:xfrm>
          <a:prstGeom prst="rect">
            <a:avLst/>
          </a:prstGeom>
        </p:spPr>
      </p:pic>
      <p:sp>
        <p:nvSpPr>
          <p:cNvPr id="9" name="TextBox 8"/>
          <p:cNvSpPr txBox="1"/>
          <p:nvPr/>
        </p:nvSpPr>
        <p:spPr>
          <a:xfrm>
            <a:off x="273591" y="3365890"/>
            <a:ext cx="8748004" cy="830997"/>
          </a:xfrm>
          <a:prstGeom prst="rect">
            <a:avLst/>
          </a:prstGeom>
          <a:noFill/>
        </p:spPr>
        <p:txBody>
          <a:bodyPr wrap="square" rtlCol="0">
            <a:spAutoFit/>
          </a:bodyPr>
          <a:lstStyle/>
          <a:p>
            <a:r>
              <a:rPr lang="en-US" sz="2400" dirty="0" smtClean="0"/>
              <a:t>We can maximize using using gradient ascent… The gradient simplifies to:</a:t>
            </a:r>
            <a:endParaRPr lang="en-US" sz="2400" dirty="0"/>
          </a:p>
        </p:txBody>
      </p:sp>
    </p:spTree>
    <p:extLst>
      <p:ext uri="{BB962C8B-B14F-4D97-AF65-F5344CB8AC3E}">
        <p14:creationId xmlns:p14="http://schemas.microsoft.com/office/powerpoint/2010/main" val="26313134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Special Case: 1 input 1 output</a:t>
            </a:r>
            <a:endParaRPr lang="en-US" dirty="0"/>
          </a:p>
        </p:txBody>
      </p:sp>
      <p:pic>
        <p:nvPicPr>
          <p:cNvPr id="6" name="Picture 5"/>
          <p:cNvPicPr>
            <a:picLocks noChangeAspect="1"/>
          </p:cNvPicPr>
          <p:nvPr/>
        </p:nvPicPr>
        <p:blipFill>
          <a:blip r:embed="rId2"/>
          <a:stretch>
            <a:fillRect/>
          </a:stretch>
        </p:blipFill>
        <p:spPr>
          <a:xfrm>
            <a:off x="720763" y="1234044"/>
            <a:ext cx="2253191" cy="916996"/>
          </a:xfrm>
          <a:prstGeom prst="rect">
            <a:avLst/>
          </a:prstGeom>
        </p:spPr>
      </p:pic>
      <p:pic>
        <p:nvPicPr>
          <p:cNvPr id="7" name="Picture 6"/>
          <p:cNvPicPr>
            <a:picLocks noChangeAspect="1"/>
          </p:cNvPicPr>
          <p:nvPr/>
        </p:nvPicPr>
        <p:blipFill>
          <a:blip r:embed="rId3"/>
          <a:stretch>
            <a:fillRect/>
          </a:stretch>
        </p:blipFill>
        <p:spPr>
          <a:xfrm>
            <a:off x="1719161" y="2151040"/>
            <a:ext cx="5869920" cy="4469653"/>
          </a:xfrm>
          <a:prstGeom prst="rect">
            <a:avLst/>
          </a:prstGeom>
        </p:spPr>
      </p:pic>
    </p:spTree>
    <p:extLst>
      <p:ext uri="{BB962C8B-B14F-4D97-AF65-F5344CB8AC3E}">
        <p14:creationId xmlns:p14="http://schemas.microsoft.com/office/powerpoint/2010/main" val="14396411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7800" y="492403"/>
            <a:ext cx="8788400" cy="5689600"/>
          </a:xfrm>
          <a:prstGeom prst="rect">
            <a:avLst/>
          </a:prstGeom>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29069826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2 output units?</a:t>
            </a:r>
            <a:endParaRPr lang="en-US" dirty="0"/>
          </a:p>
        </p:txBody>
      </p:sp>
      <p:pic>
        <p:nvPicPr>
          <p:cNvPr id="4" name="Picture 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335366"/>
            <a:ext cx="7797800" cy="469900"/>
          </a:xfrm>
          <a:prstGeom prst="rect">
            <a:avLst/>
          </a:prstGeom>
        </p:spPr>
      </p:pic>
      <p:cxnSp>
        <p:nvCxnSpPr>
          <p:cNvPr id="7" name="Straight Arrow Connector 6"/>
          <p:cNvCxnSpPr/>
          <p:nvPr/>
        </p:nvCxnSpPr>
        <p:spPr>
          <a:xfrm flipV="1">
            <a:off x="6456838" y="2998704"/>
            <a:ext cx="1025138" cy="123925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806564" y="4388812"/>
            <a:ext cx="2004374" cy="369332"/>
          </a:xfrm>
          <a:prstGeom prst="rect">
            <a:avLst/>
          </a:prstGeom>
          <a:noFill/>
        </p:spPr>
        <p:txBody>
          <a:bodyPr wrap="square" rtlCol="0">
            <a:spAutoFit/>
          </a:bodyPr>
          <a:lstStyle/>
          <a:p>
            <a:r>
              <a:rPr lang="en-US" dirty="0" smtClean="0"/>
              <a:t>Redundancy</a:t>
            </a:r>
            <a:endParaRPr lang="en-US" dirty="0"/>
          </a:p>
        </p:txBody>
      </p:sp>
      <p:sp>
        <p:nvSpPr>
          <p:cNvPr id="12" name="TextBox 11"/>
          <p:cNvSpPr txBox="1"/>
          <p:nvPr/>
        </p:nvSpPr>
        <p:spPr>
          <a:xfrm>
            <a:off x="457200" y="5490107"/>
            <a:ext cx="8126168" cy="400110"/>
          </a:xfrm>
          <a:prstGeom prst="rect">
            <a:avLst/>
          </a:prstGeom>
          <a:noFill/>
        </p:spPr>
        <p:txBody>
          <a:bodyPr wrap="square" rtlCol="0">
            <a:spAutoFit/>
          </a:bodyPr>
          <a:lstStyle/>
          <a:p>
            <a:r>
              <a:rPr lang="en-US" sz="2000" dirty="0" smtClean="0"/>
              <a:t>Generalization to N inputs and N outputs given in Bell and </a:t>
            </a:r>
            <a:r>
              <a:rPr lang="en-US" sz="2000" dirty="0" err="1" smtClean="0"/>
              <a:t>Sejnowski</a:t>
            </a:r>
            <a:r>
              <a:rPr lang="en-US" sz="2000" dirty="0" smtClean="0"/>
              <a:t> (1995).</a:t>
            </a:r>
            <a:endParaRPr lang="en-US" sz="2000" dirty="0"/>
          </a:p>
        </p:txBody>
      </p:sp>
    </p:spTree>
    <p:extLst>
      <p:ext uri="{BB962C8B-B14F-4D97-AF65-F5344CB8AC3E}">
        <p14:creationId xmlns:p14="http://schemas.microsoft.com/office/powerpoint/2010/main" val="26593145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Learned Filters</a:t>
            </a:r>
            <a:endParaRPr lang="en-US" dirty="0"/>
          </a:p>
        </p:txBody>
      </p:sp>
      <p:pic>
        <p:nvPicPr>
          <p:cNvPr id="4" name="Picture 3"/>
          <p:cNvPicPr>
            <a:picLocks noChangeAspect="1"/>
          </p:cNvPicPr>
          <p:nvPr/>
        </p:nvPicPr>
        <p:blipFill>
          <a:blip r:embed="rId2"/>
          <a:stretch>
            <a:fillRect/>
          </a:stretch>
        </p:blipFill>
        <p:spPr>
          <a:xfrm>
            <a:off x="1561315" y="1761510"/>
            <a:ext cx="6165469" cy="4782772"/>
          </a:xfrm>
          <a:prstGeom prst="rect">
            <a:avLst/>
          </a:prstGeom>
        </p:spPr>
      </p:pic>
    </p:spTree>
    <p:extLst>
      <p:ext uri="{BB962C8B-B14F-4D97-AF65-F5344CB8AC3E}">
        <p14:creationId xmlns:p14="http://schemas.microsoft.com/office/powerpoint/2010/main" val="28683558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Spinoff Application: Solving the Cocktail Party Problem</a:t>
            </a:r>
            <a:endParaRPr lang="en-US" dirty="0"/>
          </a:p>
        </p:txBody>
      </p:sp>
      <p:sp>
        <p:nvSpPr>
          <p:cNvPr id="3" name="Content Placeholder 2"/>
          <p:cNvSpPr>
            <a:spLocks noGrp="1"/>
          </p:cNvSpPr>
          <p:nvPr>
            <p:ph idx="1"/>
          </p:nvPr>
        </p:nvSpPr>
        <p:spPr/>
        <p:txBody>
          <a:bodyPr/>
          <a:lstStyle/>
          <a:p>
            <a:r>
              <a:rPr lang="en-US" dirty="0">
                <a:hlinkClick r:id="rId2"/>
              </a:rPr>
              <a:t>http://cnl.salk.edu/~tewon/Blind/</a:t>
            </a:r>
            <a:r>
              <a:rPr lang="en-US" dirty="0" smtClean="0">
                <a:hlinkClick r:id="rId2"/>
              </a:rPr>
              <a:t>blind_audio.html</a:t>
            </a:r>
            <a:endParaRPr lang="en-US" dirty="0"/>
          </a:p>
          <a:p>
            <a:r>
              <a:rPr lang="en-US" dirty="0" smtClean="0"/>
              <a:t>How might this be useful?</a:t>
            </a:r>
            <a:endParaRPr lang="en-US" dirty="0"/>
          </a:p>
          <a:p>
            <a:endParaRPr lang="en-US" dirty="0"/>
          </a:p>
        </p:txBody>
      </p:sp>
    </p:spTree>
    <p:extLst>
      <p:ext uri="{BB962C8B-B14F-4D97-AF65-F5344CB8AC3E}">
        <p14:creationId xmlns:p14="http://schemas.microsoft.com/office/powerpoint/2010/main" val="779823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Is vision completely learned?</a:t>
            </a:r>
            <a:endParaRPr lang="en-US" dirty="0"/>
          </a:p>
        </p:txBody>
      </p:sp>
      <p:pic>
        <p:nvPicPr>
          <p:cNvPr id="4" name="Picture 3"/>
          <p:cNvPicPr>
            <a:picLocks noChangeAspect="1"/>
          </p:cNvPicPr>
          <p:nvPr/>
        </p:nvPicPr>
        <p:blipFill>
          <a:blip r:embed="rId2"/>
          <a:stretch>
            <a:fillRect/>
          </a:stretch>
        </p:blipFill>
        <p:spPr>
          <a:xfrm>
            <a:off x="1321032" y="1981122"/>
            <a:ext cx="2768600" cy="1536700"/>
          </a:xfrm>
          <a:prstGeom prst="rect">
            <a:avLst/>
          </a:prstGeom>
        </p:spPr>
      </p:pic>
      <p:pic>
        <p:nvPicPr>
          <p:cNvPr id="5" name="Picture 4"/>
          <p:cNvPicPr>
            <a:picLocks noChangeAspect="1"/>
          </p:cNvPicPr>
          <p:nvPr/>
        </p:nvPicPr>
        <p:blipFill>
          <a:blip r:embed="rId3"/>
          <a:stretch>
            <a:fillRect/>
          </a:stretch>
        </p:blipFill>
        <p:spPr>
          <a:xfrm>
            <a:off x="5019172" y="1836004"/>
            <a:ext cx="3022600" cy="2971800"/>
          </a:xfrm>
          <a:prstGeom prst="rect">
            <a:avLst/>
          </a:prstGeom>
        </p:spPr>
      </p:pic>
      <p:pic>
        <p:nvPicPr>
          <p:cNvPr id="6" name="Picture 5"/>
          <p:cNvPicPr>
            <a:picLocks noChangeAspect="1"/>
          </p:cNvPicPr>
          <p:nvPr/>
        </p:nvPicPr>
        <p:blipFill>
          <a:blip r:embed="rId4"/>
          <a:stretch>
            <a:fillRect/>
          </a:stretch>
        </p:blipFill>
        <p:spPr>
          <a:xfrm>
            <a:off x="940032" y="3640218"/>
            <a:ext cx="3149600" cy="2743200"/>
          </a:xfrm>
          <a:prstGeom prst="rect">
            <a:avLst/>
          </a:prstGeom>
        </p:spPr>
      </p:pic>
      <p:sp>
        <p:nvSpPr>
          <p:cNvPr id="7" name="TextBox 6"/>
          <p:cNvSpPr txBox="1"/>
          <p:nvPr/>
        </p:nvSpPr>
        <p:spPr>
          <a:xfrm>
            <a:off x="4593037" y="6014086"/>
            <a:ext cx="4801510" cy="369332"/>
          </a:xfrm>
          <a:prstGeom prst="rect">
            <a:avLst/>
          </a:prstGeom>
          <a:noFill/>
        </p:spPr>
        <p:txBody>
          <a:bodyPr wrap="square" rtlCol="0">
            <a:spAutoFit/>
          </a:bodyPr>
          <a:lstStyle/>
          <a:p>
            <a:r>
              <a:rPr lang="en-US" dirty="0" smtClean="0"/>
              <a:t>Johnson, </a:t>
            </a:r>
            <a:r>
              <a:rPr lang="en-US" dirty="0" err="1" smtClean="0"/>
              <a:t>Dziurawiec</a:t>
            </a:r>
            <a:r>
              <a:rPr lang="en-US" dirty="0" smtClean="0"/>
              <a:t>, Ellis, and Morton (1989).</a:t>
            </a:r>
            <a:endParaRPr lang="en-US" dirty="0"/>
          </a:p>
        </p:txBody>
      </p:sp>
      <p:sp>
        <p:nvSpPr>
          <p:cNvPr id="8" name="TextBox 7"/>
          <p:cNvSpPr txBox="1"/>
          <p:nvPr/>
        </p:nvSpPr>
        <p:spPr>
          <a:xfrm>
            <a:off x="4593037" y="5569640"/>
            <a:ext cx="3975279" cy="369332"/>
          </a:xfrm>
          <a:prstGeom prst="rect">
            <a:avLst/>
          </a:prstGeom>
          <a:noFill/>
        </p:spPr>
        <p:txBody>
          <a:bodyPr wrap="square" rtlCol="0">
            <a:spAutoFit/>
          </a:bodyPr>
          <a:lstStyle/>
          <a:p>
            <a:r>
              <a:rPr lang="en-US" dirty="0" smtClean="0"/>
              <a:t>Goren, </a:t>
            </a:r>
            <a:r>
              <a:rPr lang="en-US" dirty="0" err="1" smtClean="0"/>
              <a:t>Sarty</a:t>
            </a:r>
            <a:r>
              <a:rPr lang="en-US" dirty="0" smtClean="0"/>
              <a:t>, and Wu (1975).</a:t>
            </a:r>
            <a:endParaRPr lang="en-US" dirty="0"/>
          </a:p>
        </p:txBody>
      </p:sp>
    </p:spTree>
    <p:extLst>
      <p:ext uri="{BB962C8B-B14F-4D97-AF65-F5344CB8AC3E}">
        <p14:creationId xmlns:p14="http://schemas.microsoft.com/office/powerpoint/2010/main" val="42037667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Brief Aside About Auditory Coding</a:t>
            </a:r>
            <a:endParaRPr lang="en-US" dirty="0"/>
          </a:p>
        </p:txBody>
      </p:sp>
      <p:pic>
        <p:nvPicPr>
          <p:cNvPr id="6" name="Picture 5"/>
          <p:cNvPicPr>
            <a:picLocks noChangeAspect="1"/>
          </p:cNvPicPr>
          <p:nvPr/>
        </p:nvPicPr>
        <p:blipFill>
          <a:blip r:embed="rId2"/>
          <a:stretch>
            <a:fillRect/>
          </a:stretch>
        </p:blipFill>
        <p:spPr>
          <a:xfrm>
            <a:off x="1392351" y="1636216"/>
            <a:ext cx="6013123" cy="4425659"/>
          </a:xfrm>
          <a:prstGeom prst="rect">
            <a:avLst/>
          </a:prstGeom>
        </p:spPr>
      </p:pic>
    </p:spTree>
    <p:extLst>
      <p:ext uri="{BB962C8B-B14F-4D97-AF65-F5344CB8AC3E}">
        <p14:creationId xmlns:p14="http://schemas.microsoft.com/office/powerpoint/2010/main" val="15367702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Optimal Auditory Coding</a:t>
            </a:r>
            <a:endParaRPr lang="en-US" dirty="0"/>
          </a:p>
        </p:txBody>
      </p:sp>
      <p:pic>
        <p:nvPicPr>
          <p:cNvPr id="4" name="Picture 3"/>
          <p:cNvPicPr>
            <a:picLocks noChangeAspect="1"/>
          </p:cNvPicPr>
          <p:nvPr/>
        </p:nvPicPr>
        <p:blipFill>
          <a:blip r:embed="rId2"/>
          <a:stretch>
            <a:fillRect/>
          </a:stretch>
        </p:blipFill>
        <p:spPr>
          <a:xfrm>
            <a:off x="2311529" y="2198561"/>
            <a:ext cx="4514884" cy="4492196"/>
          </a:xfrm>
          <a:prstGeom prst="rect">
            <a:avLst/>
          </a:prstGeom>
        </p:spPr>
      </p:pic>
      <p:pic>
        <p:nvPicPr>
          <p:cNvPr id="5" name="Picture 4"/>
          <p:cNvPicPr>
            <a:picLocks noChangeAspect="1"/>
          </p:cNvPicPr>
          <p:nvPr/>
        </p:nvPicPr>
        <p:blipFill>
          <a:blip r:embed="rId3"/>
          <a:stretch>
            <a:fillRect/>
          </a:stretch>
        </p:blipFill>
        <p:spPr>
          <a:xfrm>
            <a:off x="1301692" y="1417638"/>
            <a:ext cx="4373169" cy="780923"/>
          </a:xfrm>
          <a:prstGeom prst="rect">
            <a:avLst/>
          </a:prstGeom>
        </p:spPr>
      </p:pic>
    </p:spTree>
    <p:extLst>
      <p:ext uri="{BB962C8B-B14F-4D97-AF65-F5344CB8AC3E}">
        <p14:creationId xmlns:p14="http://schemas.microsoft.com/office/powerpoint/2010/main" val="13656107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Sensory processing centers of the brain are some of the most well-understood parts of the neural code.</a:t>
            </a:r>
          </a:p>
          <a:p>
            <a:r>
              <a:rPr lang="en-US" dirty="0" smtClean="0"/>
              <a:t>Information theory gives us a theoretical framework to not only make predictions about the organization of the system but to answer the question of why the system is organized the way it is.</a:t>
            </a:r>
            <a:endParaRPr lang="en-US" dirty="0"/>
          </a:p>
        </p:txBody>
      </p:sp>
    </p:spTree>
    <p:extLst>
      <p:ext uri="{BB962C8B-B14F-4D97-AF65-F5344CB8AC3E}">
        <p14:creationId xmlns:p14="http://schemas.microsoft.com/office/powerpoint/2010/main" val="28673854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609600" y="457200"/>
            <a:ext cx="7924800" cy="5930900"/>
          </a:xfrm>
          <a:prstGeom prst="rect">
            <a:avLst/>
          </a:prstGeom>
        </p:spPr>
      </p:pic>
    </p:spTree>
    <p:extLst>
      <p:ext uri="{BB962C8B-B14F-4D97-AF65-F5344CB8AC3E}">
        <p14:creationId xmlns:p14="http://schemas.microsoft.com/office/powerpoint/2010/main" val="17834667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0200" y="38100"/>
            <a:ext cx="8470900" cy="6781800"/>
          </a:xfrm>
          <a:prstGeom prst="rect">
            <a:avLst/>
          </a:prstGeom>
        </p:spPr>
      </p:pic>
    </p:spTree>
    <p:extLst>
      <p:ext uri="{BB962C8B-B14F-4D97-AF65-F5344CB8AC3E}">
        <p14:creationId xmlns:p14="http://schemas.microsoft.com/office/powerpoint/2010/main" val="19928620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Human Eye</a:t>
            </a:r>
            <a:endParaRPr lang="en-US" dirty="0"/>
          </a:p>
        </p:txBody>
      </p:sp>
      <p:pic>
        <p:nvPicPr>
          <p:cNvPr id="4" name="Picture 3"/>
          <p:cNvPicPr>
            <a:picLocks noChangeAspect="1"/>
          </p:cNvPicPr>
          <p:nvPr/>
        </p:nvPicPr>
        <p:blipFill>
          <a:blip r:embed="rId3"/>
          <a:stretch>
            <a:fillRect/>
          </a:stretch>
        </p:blipFill>
        <p:spPr>
          <a:xfrm>
            <a:off x="2112535" y="897455"/>
            <a:ext cx="4953947" cy="5031962"/>
          </a:xfrm>
          <a:prstGeom prst="rect">
            <a:avLst/>
          </a:prstGeom>
        </p:spPr>
      </p:pic>
      <p:sp>
        <p:nvSpPr>
          <p:cNvPr id="3" name="TextBox 2"/>
          <p:cNvSpPr txBox="1"/>
          <p:nvPr/>
        </p:nvSpPr>
        <p:spPr>
          <a:xfrm>
            <a:off x="1300547" y="5929417"/>
            <a:ext cx="6609844" cy="646331"/>
          </a:xfrm>
          <a:prstGeom prst="rect">
            <a:avLst/>
          </a:prstGeom>
          <a:noFill/>
        </p:spPr>
        <p:txBody>
          <a:bodyPr wrap="square" rtlCol="0">
            <a:spAutoFit/>
          </a:bodyPr>
          <a:lstStyle/>
          <a:p>
            <a:r>
              <a:rPr lang="en-US" dirty="0" err="1" smtClean="0"/>
              <a:t>Blindspot</a:t>
            </a:r>
            <a:r>
              <a:rPr lang="en-US" dirty="0" smtClean="0"/>
              <a:t>: http</a:t>
            </a:r>
            <a:r>
              <a:rPr lang="en-US" dirty="0"/>
              <a:t>://</a:t>
            </a:r>
            <a:r>
              <a:rPr lang="en-US" dirty="0" err="1"/>
              <a:t>www.tedmontgomery.com</a:t>
            </a:r>
            <a:r>
              <a:rPr lang="en-US" dirty="0"/>
              <a:t>/</a:t>
            </a:r>
            <a:r>
              <a:rPr lang="en-US" dirty="0" err="1"/>
              <a:t>the_eye</a:t>
            </a:r>
            <a:r>
              <a:rPr lang="en-US" dirty="0"/>
              <a:t>/</a:t>
            </a:r>
            <a:r>
              <a:rPr lang="en-US" dirty="0" err="1"/>
              <a:t>optcnrve.html</a:t>
            </a:r>
            <a:endParaRPr lang="en-US" dirty="0"/>
          </a:p>
          <a:p>
            <a:endParaRPr lang="en-US" dirty="0"/>
          </a:p>
        </p:txBody>
      </p:sp>
    </p:spTree>
    <p:extLst>
      <p:ext uri="{BB962C8B-B14F-4D97-AF65-F5344CB8AC3E}">
        <p14:creationId xmlns:p14="http://schemas.microsoft.com/office/powerpoint/2010/main" val="260464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Beginning of Visual Processing</a:t>
            </a:r>
            <a:endParaRPr lang="en-US" dirty="0"/>
          </a:p>
        </p:txBody>
      </p:sp>
      <p:pic>
        <p:nvPicPr>
          <p:cNvPr id="27" name="Picture 26"/>
          <p:cNvPicPr>
            <a:picLocks noChangeAspect="1"/>
          </p:cNvPicPr>
          <p:nvPr/>
        </p:nvPicPr>
        <p:blipFill>
          <a:blip r:embed="rId3"/>
          <a:stretch>
            <a:fillRect/>
          </a:stretch>
        </p:blipFill>
        <p:spPr>
          <a:xfrm>
            <a:off x="1295400" y="1417638"/>
            <a:ext cx="6008599" cy="5027195"/>
          </a:xfrm>
          <a:prstGeom prst="rect">
            <a:avLst/>
          </a:prstGeom>
        </p:spPr>
      </p:pic>
    </p:spTree>
    <p:extLst>
      <p:ext uri="{BB962C8B-B14F-4D97-AF65-F5344CB8AC3E}">
        <p14:creationId xmlns:p14="http://schemas.microsoft.com/office/powerpoint/2010/main" val="12922697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Retinal Ganglion Cells and Receptive Fields</a:t>
            </a:r>
            <a:endParaRPr lang="en-US" dirty="0"/>
          </a:p>
        </p:txBody>
      </p:sp>
      <p:sp>
        <p:nvSpPr>
          <p:cNvPr id="3" name="TextBox 2"/>
          <p:cNvSpPr txBox="1"/>
          <p:nvPr/>
        </p:nvSpPr>
        <p:spPr>
          <a:xfrm>
            <a:off x="3492782" y="2737257"/>
            <a:ext cx="535521" cy="369332"/>
          </a:xfrm>
          <a:prstGeom prst="rect">
            <a:avLst/>
          </a:prstGeom>
          <a:noFill/>
        </p:spPr>
        <p:txBody>
          <a:bodyPr wrap="square" rtlCol="0">
            <a:spAutoFit/>
          </a:bodyPr>
          <a:lstStyle/>
          <a:p>
            <a:r>
              <a:rPr lang="en-US" dirty="0" smtClean="0"/>
              <a:t>+</a:t>
            </a:r>
            <a:endParaRPr lang="en-US" dirty="0"/>
          </a:p>
        </p:txBody>
      </p:sp>
      <p:sp>
        <p:nvSpPr>
          <p:cNvPr id="5" name="Oval 4"/>
          <p:cNvSpPr/>
          <p:nvPr/>
        </p:nvSpPr>
        <p:spPr>
          <a:xfrm>
            <a:off x="3094968" y="3089737"/>
            <a:ext cx="1422952" cy="1331057"/>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696547" y="2737257"/>
            <a:ext cx="2249789" cy="203855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912942" y="2737257"/>
            <a:ext cx="535521" cy="369332"/>
          </a:xfrm>
          <a:prstGeom prst="rect">
            <a:avLst/>
          </a:prstGeom>
          <a:noFill/>
        </p:spPr>
        <p:txBody>
          <a:bodyPr wrap="square" rtlCol="0">
            <a:spAutoFit/>
          </a:bodyPr>
          <a:lstStyle/>
          <a:p>
            <a:r>
              <a:rPr lang="en-US" dirty="0" smtClean="0"/>
              <a:t>+</a:t>
            </a:r>
            <a:endParaRPr lang="en-US" dirty="0"/>
          </a:p>
        </p:txBody>
      </p:sp>
      <p:sp>
        <p:nvSpPr>
          <p:cNvPr id="8" name="TextBox 7"/>
          <p:cNvSpPr txBox="1"/>
          <p:nvPr/>
        </p:nvSpPr>
        <p:spPr>
          <a:xfrm>
            <a:off x="4250159" y="2921923"/>
            <a:ext cx="535521" cy="369332"/>
          </a:xfrm>
          <a:prstGeom prst="rect">
            <a:avLst/>
          </a:prstGeom>
          <a:noFill/>
        </p:spPr>
        <p:txBody>
          <a:bodyPr wrap="square" rtlCol="0">
            <a:spAutoFit/>
          </a:bodyPr>
          <a:lstStyle/>
          <a:p>
            <a:r>
              <a:rPr lang="en-US" dirty="0" smtClean="0"/>
              <a:t>+</a:t>
            </a:r>
            <a:endParaRPr lang="en-US" dirty="0"/>
          </a:p>
        </p:txBody>
      </p:sp>
      <p:sp>
        <p:nvSpPr>
          <p:cNvPr id="9" name="TextBox 8"/>
          <p:cNvSpPr txBox="1"/>
          <p:nvPr/>
        </p:nvSpPr>
        <p:spPr>
          <a:xfrm>
            <a:off x="4563825" y="3467871"/>
            <a:ext cx="535521" cy="369332"/>
          </a:xfrm>
          <a:prstGeom prst="rect">
            <a:avLst/>
          </a:prstGeom>
          <a:noFill/>
        </p:spPr>
        <p:txBody>
          <a:bodyPr wrap="square" rtlCol="0">
            <a:spAutoFit/>
          </a:bodyPr>
          <a:lstStyle/>
          <a:p>
            <a:r>
              <a:rPr lang="en-US" dirty="0" smtClean="0"/>
              <a:t>+</a:t>
            </a:r>
            <a:endParaRPr lang="en-US" dirty="0"/>
          </a:p>
        </p:txBody>
      </p:sp>
      <p:sp>
        <p:nvSpPr>
          <p:cNvPr id="10" name="TextBox 9"/>
          <p:cNvSpPr txBox="1"/>
          <p:nvPr/>
        </p:nvSpPr>
        <p:spPr>
          <a:xfrm>
            <a:off x="4356661" y="4051462"/>
            <a:ext cx="535521" cy="369332"/>
          </a:xfrm>
          <a:prstGeom prst="rect">
            <a:avLst/>
          </a:prstGeom>
          <a:noFill/>
        </p:spPr>
        <p:txBody>
          <a:bodyPr wrap="square" rtlCol="0">
            <a:spAutoFit/>
          </a:bodyPr>
          <a:lstStyle/>
          <a:p>
            <a:r>
              <a:rPr lang="en-US" dirty="0" smtClean="0"/>
              <a:t>+</a:t>
            </a:r>
            <a:endParaRPr lang="en-US" dirty="0"/>
          </a:p>
        </p:txBody>
      </p:sp>
      <p:sp>
        <p:nvSpPr>
          <p:cNvPr id="11" name="TextBox 10"/>
          <p:cNvSpPr txBox="1"/>
          <p:nvPr/>
        </p:nvSpPr>
        <p:spPr>
          <a:xfrm>
            <a:off x="3706986" y="4420794"/>
            <a:ext cx="535521" cy="369332"/>
          </a:xfrm>
          <a:prstGeom prst="rect">
            <a:avLst/>
          </a:prstGeom>
          <a:noFill/>
        </p:spPr>
        <p:txBody>
          <a:bodyPr wrap="square" rtlCol="0">
            <a:spAutoFit/>
          </a:bodyPr>
          <a:lstStyle/>
          <a:p>
            <a:r>
              <a:rPr lang="en-US" dirty="0" smtClean="0"/>
              <a:t>+</a:t>
            </a:r>
            <a:endParaRPr lang="en-US" dirty="0"/>
          </a:p>
        </p:txBody>
      </p:sp>
      <p:sp>
        <p:nvSpPr>
          <p:cNvPr id="12" name="TextBox 11"/>
          <p:cNvSpPr txBox="1"/>
          <p:nvPr/>
        </p:nvSpPr>
        <p:spPr>
          <a:xfrm>
            <a:off x="3225021" y="4281435"/>
            <a:ext cx="535521" cy="369332"/>
          </a:xfrm>
          <a:prstGeom prst="rect">
            <a:avLst/>
          </a:prstGeom>
          <a:noFill/>
        </p:spPr>
        <p:txBody>
          <a:bodyPr wrap="square" rtlCol="0">
            <a:spAutoFit/>
          </a:bodyPr>
          <a:lstStyle/>
          <a:p>
            <a:r>
              <a:rPr lang="en-US" dirty="0" smtClean="0"/>
              <a:t>+</a:t>
            </a:r>
            <a:endParaRPr lang="en-US" dirty="0"/>
          </a:p>
        </p:txBody>
      </p:sp>
      <p:sp>
        <p:nvSpPr>
          <p:cNvPr id="13" name="TextBox 12"/>
          <p:cNvSpPr txBox="1"/>
          <p:nvPr/>
        </p:nvSpPr>
        <p:spPr>
          <a:xfrm>
            <a:off x="2697156" y="3505240"/>
            <a:ext cx="535521" cy="369332"/>
          </a:xfrm>
          <a:prstGeom prst="rect">
            <a:avLst/>
          </a:prstGeom>
          <a:noFill/>
        </p:spPr>
        <p:txBody>
          <a:bodyPr wrap="square" rtlCol="0">
            <a:spAutoFit/>
          </a:bodyPr>
          <a:lstStyle/>
          <a:p>
            <a:r>
              <a:rPr lang="en-US" dirty="0" smtClean="0"/>
              <a:t>+</a:t>
            </a:r>
            <a:endParaRPr lang="en-US" dirty="0"/>
          </a:p>
        </p:txBody>
      </p:sp>
      <p:sp>
        <p:nvSpPr>
          <p:cNvPr id="14" name="TextBox 13"/>
          <p:cNvSpPr txBox="1"/>
          <p:nvPr/>
        </p:nvSpPr>
        <p:spPr>
          <a:xfrm>
            <a:off x="2804263" y="3921134"/>
            <a:ext cx="535521" cy="369332"/>
          </a:xfrm>
          <a:prstGeom prst="rect">
            <a:avLst/>
          </a:prstGeom>
          <a:noFill/>
        </p:spPr>
        <p:txBody>
          <a:bodyPr wrap="square" rtlCol="0">
            <a:spAutoFit/>
          </a:bodyPr>
          <a:lstStyle/>
          <a:p>
            <a:r>
              <a:rPr lang="en-US" dirty="0" smtClean="0"/>
              <a:t>+</a:t>
            </a:r>
            <a:endParaRPr lang="en-US" dirty="0"/>
          </a:p>
        </p:txBody>
      </p:sp>
      <p:sp>
        <p:nvSpPr>
          <p:cNvPr id="15" name="TextBox 14"/>
          <p:cNvSpPr txBox="1"/>
          <p:nvPr/>
        </p:nvSpPr>
        <p:spPr>
          <a:xfrm>
            <a:off x="2896075" y="3089737"/>
            <a:ext cx="535521" cy="369332"/>
          </a:xfrm>
          <a:prstGeom prst="rect">
            <a:avLst/>
          </a:prstGeom>
          <a:noFill/>
        </p:spPr>
        <p:txBody>
          <a:bodyPr wrap="square" rtlCol="0">
            <a:spAutoFit/>
          </a:bodyPr>
          <a:lstStyle/>
          <a:p>
            <a:r>
              <a:rPr lang="en-US" dirty="0" smtClean="0"/>
              <a:t>+</a:t>
            </a:r>
            <a:endParaRPr lang="en-US" dirty="0"/>
          </a:p>
        </p:txBody>
      </p:sp>
      <p:sp>
        <p:nvSpPr>
          <p:cNvPr id="16" name="TextBox 15"/>
          <p:cNvSpPr txBox="1"/>
          <p:nvPr/>
        </p:nvSpPr>
        <p:spPr>
          <a:xfrm>
            <a:off x="3875298" y="3274403"/>
            <a:ext cx="535521" cy="369332"/>
          </a:xfrm>
          <a:prstGeom prst="rect">
            <a:avLst/>
          </a:prstGeom>
          <a:noFill/>
        </p:spPr>
        <p:txBody>
          <a:bodyPr wrap="square" rtlCol="0">
            <a:spAutoFit/>
          </a:bodyPr>
          <a:lstStyle/>
          <a:p>
            <a:r>
              <a:rPr lang="en-US" dirty="0" smtClean="0">
                <a:solidFill>
                  <a:schemeClr val="bg1"/>
                </a:solidFill>
              </a:rPr>
              <a:t>-</a:t>
            </a:r>
            <a:endParaRPr lang="en-US" dirty="0">
              <a:solidFill>
                <a:schemeClr val="bg1"/>
              </a:solidFill>
            </a:endParaRPr>
          </a:p>
        </p:txBody>
      </p:sp>
      <p:sp>
        <p:nvSpPr>
          <p:cNvPr id="17" name="TextBox 16"/>
          <p:cNvSpPr txBox="1"/>
          <p:nvPr/>
        </p:nvSpPr>
        <p:spPr>
          <a:xfrm>
            <a:off x="3323261" y="3512806"/>
            <a:ext cx="535521" cy="369332"/>
          </a:xfrm>
          <a:prstGeom prst="rect">
            <a:avLst/>
          </a:prstGeom>
          <a:noFill/>
        </p:spPr>
        <p:txBody>
          <a:bodyPr wrap="square" rtlCol="0">
            <a:spAutoFit/>
          </a:bodyPr>
          <a:lstStyle/>
          <a:p>
            <a:r>
              <a:rPr lang="en-US" dirty="0" smtClean="0">
                <a:solidFill>
                  <a:schemeClr val="bg1"/>
                </a:solidFill>
              </a:rPr>
              <a:t>-</a:t>
            </a:r>
            <a:endParaRPr lang="en-US" dirty="0">
              <a:solidFill>
                <a:schemeClr val="bg1"/>
              </a:solidFill>
            </a:endParaRPr>
          </a:p>
        </p:txBody>
      </p:sp>
      <p:sp>
        <p:nvSpPr>
          <p:cNvPr id="18" name="TextBox 17"/>
          <p:cNvSpPr txBox="1"/>
          <p:nvPr/>
        </p:nvSpPr>
        <p:spPr>
          <a:xfrm>
            <a:off x="3690472" y="3736468"/>
            <a:ext cx="535521" cy="369332"/>
          </a:xfrm>
          <a:prstGeom prst="rect">
            <a:avLst/>
          </a:prstGeom>
          <a:noFill/>
        </p:spPr>
        <p:txBody>
          <a:bodyPr wrap="square" rtlCol="0">
            <a:spAutoFit/>
          </a:bodyPr>
          <a:lstStyle/>
          <a:p>
            <a:r>
              <a:rPr lang="en-US" dirty="0" smtClean="0">
                <a:solidFill>
                  <a:schemeClr val="bg1"/>
                </a:solidFill>
              </a:rPr>
              <a:t>-</a:t>
            </a:r>
            <a:endParaRPr lang="en-US" dirty="0">
              <a:solidFill>
                <a:schemeClr val="bg1"/>
              </a:solidFill>
            </a:endParaRPr>
          </a:p>
        </p:txBody>
      </p:sp>
      <p:sp>
        <p:nvSpPr>
          <p:cNvPr id="19" name="TextBox 18"/>
          <p:cNvSpPr txBox="1"/>
          <p:nvPr/>
        </p:nvSpPr>
        <p:spPr>
          <a:xfrm>
            <a:off x="4057695" y="3543852"/>
            <a:ext cx="535521" cy="369332"/>
          </a:xfrm>
          <a:prstGeom prst="rect">
            <a:avLst/>
          </a:prstGeom>
          <a:noFill/>
        </p:spPr>
        <p:txBody>
          <a:bodyPr wrap="square" rtlCol="0">
            <a:spAutoFit/>
          </a:bodyPr>
          <a:lstStyle/>
          <a:p>
            <a:r>
              <a:rPr lang="en-US" dirty="0" smtClean="0">
                <a:solidFill>
                  <a:schemeClr val="bg1"/>
                </a:solidFill>
              </a:rPr>
              <a:t>-</a:t>
            </a:r>
            <a:endParaRPr lang="en-US" dirty="0">
              <a:solidFill>
                <a:schemeClr val="bg1"/>
              </a:solidFill>
            </a:endParaRPr>
          </a:p>
        </p:txBody>
      </p:sp>
      <p:sp>
        <p:nvSpPr>
          <p:cNvPr id="20" name="TextBox 19"/>
          <p:cNvSpPr txBox="1"/>
          <p:nvPr/>
        </p:nvSpPr>
        <p:spPr>
          <a:xfrm>
            <a:off x="3338565" y="3921134"/>
            <a:ext cx="535521" cy="369332"/>
          </a:xfrm>
          <a:prstGeom prst="rect">
            <a:avLst/>
          </a:prstGeom>
          <a:noFill/>
        </p:spPr>
        <p:txBody>
          <a:bodyPr wrap="square" rtlCol="0">
            <a:spAutoFit/>
          </a:bodyPr>
          <a:lstStyle/>
          <a:p>
            <a:r>
              <a:rPr lang="en-US" dirty="0" smtClean="0">
                <a:solidFill>
                  <a:schemeClr val="bg1"/>
                </a:solidFill>
              </a:rPr>
              <a:t>-</a:t>
            </a:r>
            <a:endParaRPr lang="en-US" dirty="0">
              <a:solidFill>
                <a:schemeClr val="bg1"/>
              </a:solidFill>
            </a:endParaRPr>
          </a:p>
        </p:txBody>
      </p:sp>
      <p:sp>
        <p:nvSpPr>
          <p:cNvPr id="21" name="TextBox 20"/>
          <p:cNvSpPr txBox="1"/>
          <p:nvPr/>
        </p:nvSpPr>
        <p:spPr>
          <a:xfrm>
            <a:off x="3598072" y="3260043"/>
            <a:ext cx="535521" cy="369332"/>
          </a:xfrm>
          <a:prstGeom prst="rect">
            <a:avLst/>
          </a:prstGeom>
          <a:noFill/>
        </p:spPr>
        <p:txBody>
          <a:bodyPr wrap="square" rtlCol="0">
            <a:spAutoFit/>
          </a:bodyPr>
          <a:lstStyle/>
          <a:p>
            <a:r>
              <a:rPr lang="en-US" dirty="0" smtClean="0">
                <a:solidFill>
                  <a:schemeClr val="bg1"/>
                </a:solidFill>
              </a:rPr>
              <a:t>-</a:t>
            </a:r>
            <a:endParaRPr lang="en-US" dirty="0">
              <a:solidFill>
                <a:schemeClr val="bg1"/>
              </a:solidFill>
            </a:endParaRPr>
          </a:p>
        </p:txBody>
      </p:sp>
      <p:sp>
        <p:nvSpPr>
          <p:cNvPr id="22" name="TextBox 21"/>
          <p:cNvSpPr txBox="1"/>
          <p:nvPr/>
        </p:nvSpPr>
        <p:spPr>
          <a:xfrm>
            <a:off x="4041784" y="3879840"/>
            <a:ext cx="535521" cy="369332"/>
          </a:xfrm>
          <a:prstGeom prst="rect">
            <a:avLst/>
          </a:prstGeom>
          <a:noFill/>
        </p:spPr>
        <p:txBody>
          <a:bodyPr wrap="square" rtlCol="0">
            <a:spAutoFit/>
          </a:bodyPr>
          <a:lstStyle/>
          <a:p>
            <a:r>
              <a:rPr lang="en-US" dirty="0" smtClean="0">
                <a:solidFill>
                  <a:schemeClr val="bg1"/>
                </a:solidFill>
              </a:rPr>
              <a:t>-</a:t>
            </a:r>
            <a:endParaRPr lang="en-US" dirty="0">
              <a:solidFill>
                <a:schemeClr val="bg1"/>
              </a:solidFill>
            </a:endParaRPr>
          </a:p>
        </p:txBody>
      </p:sp>
      <p:cxnSp>
        <p:nvCxnSpPr>
          <p:cNvPr id="24" name="Straight Arrow Connector 23"/>
          <p:cNvCxnSpPr/>
          <p:nvPr/>
        </p:nvCxnSpPr>
        <p:spPr>
          <a:xfrm flipV="1">
            <a:off x="4785680" y="2453427"/>
            <a:ext cx="1583610" cy="806616"/>
          </a:xfrm>
          <a:prstGeom prst="straightConnector1">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rot="20012494">
            <a:off x="5099346" y="2422834"/>
            <a:ext cx="963933" cy="369332"/>
          </a:xfrm>
          <a:prstGeom prst="rect">
            <a:avLst/>
          </a:prstGeom>
          <a:noFill/>
        </p:spPr>
        <p:txBody>
          <a:bodyPr wrap="square" rtlCol="0">
            <a:spAutoFit/>
          </a:bodyPr>
          <a:lstStyle/>
          <a:p>
            <a:r>
              <a:rPr lang="en-US" dirty="0" smtClean="0"/>
              <a:t>Axon</a:t>
            </a:r>
            <a:endParaRPr lang="en-US" dirty="0"/>
          </a:p>
        </p:txBody>
      </p:sp>
      <p:sp>
        <p:nvSpPr>
          <p:cNvPr id="4" name="TextBox 3"/>
          <p:cNvSpPr txBox="1"/>
          <p:nvPr/>
        </p:nvSpPr>
        <p:spPr>
          <a:xfrm>
            <a:off x="6095075" y="1858104"/>
            <a:ext cx="2126779" cy="369332"/>
          </a:xfrm>
          <a:prstGeom prst="rect">
            <a:avLst/>
          </a:prstGeom>
          <a:noFill/>
        </p:spPr>
        <p:txBody>
          <a:bodyPr wrap="square" rtlCol="0">
            <a:spAutoFit/>
          </a:bodyPr>
          <a:lstStyle/>
          <a:p>
            <a:r>
              <a:rPr lang="en-US" dirty="0" smtClean="0"/>
              <a:t>To the brain</a:t>
            </a:r>
            <a:endParaRPr lang="en-US" dirty="0"/>
          </a:p>
        </p:txBody>
      </p:sp>
      <p:sp>
        <p:nvSpPr>
          <p:cNvPr id="25" name="TextBox 24"/>
          <p:cNvSpPr txBox="1"/>
          <p:nvPr/>
        </p:nvSpPr>
        <p:spPr>
          <a:xfrm>
            <a:off x="831746" y="5404878"/>
            <a:ext cx="7907867" cy="400110"/>
          </a:xfrm>
          <a:prstGeom prst="rect">
            <a:avLst/>
          </a:prstGeom>
          <a:noFill/>
        </p:spPr>
        <p:txBody>
          <a:bodyPr wrap="square" rtlCol="0">
            <a:spAutoFit/>
          </a:bodyPr>
          <a:lstStyle/>
          <a:p>
            <a:r>
              <a:rPr lang="en-US" sz="2000" dirty="0" smtClean="0"/>
              <a:t>Receives input from photo receptors via Bipolar and </a:t>
            </a:r>
            <a:r>
              <a:rPr lang="en-US" sz="2000" dirty="0" err="1" smtClean="0"/>
              <a:t>Amacrine</a:t>
            </a:r>
            <a:r>
              <a:rPr lang="en-US" sz="2000" dirty="0" smtClean="0"/>
              <a:t> cells</a:t>
            </a:r>
            <a:endParaRPr lang="en-US" sz="2000" dirty="0"/>
          </a:p>
        </p:txBody>
      </p:sp>
    </p:spTree>
    <p:extLst>
      <p:ext uri="{BB962C8B-B14F-4D97-AF65-F5344CB8AC3E}">
        <p14:creationId xmlns:p14="http://schemas.microsoft.com/office/powerpoint/2010/main" val="30545303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Retinal Ganglion Cells</a:t>
            </a:r>
            <a:endParaRPr lang="en-US" dirty="0"/>
          </a:p>
        </p:txBody>
      </p:sp>
      <p:sp>
        <p:nvSpPr>
          <p:cNvPr id="4" name="Rectangle 3"/>
          <p:cNvSpPr/>
          <p:nvPr/>
        </p:nvSpPr>
        <p:spPr>
          <a:xfrm>
            <a:off x="2000917" y="2444470"/>
            <a:ext cx="4682837" cy="3174523"/>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355694" y="1834549"/>
            <a:ext cx="1630478" cy="369332"/>
          </a:xfrm>
          <a:prstGeom prst="rect">
            <a:avLst/>
          </a:prstGeom>
          <a:noFill/>
        </p:spPr>
        <p:txBody>
          <a:bodyPr wrap="square" rtlCol="0">
            <a:spAutoFit/>
          </a:bodyPr>
          <a:lstStyle/>
          <a:p>
            <a:r>
              <a:rPr lang="en-US" dirty="0" smtClean="0"/>
              <a:t>Retina</a:t>
            </a:r>
            <a:endParaRPr lang="en-US" dirty="0"/>
          </a:p>
        </p:txBody>
      </p:sp>
      <p:sp>
        <p:nvSpPr>
          <p:cNvPr id="6" name="Oval 5"/>
          <p:cNvSpPr/>
          <p:nvPr/>
        </p:nvSpPr>
        <p:spPr>
          <a:xfrm>
            <a:off x="4013989" y="4671100"/>
            <a:ext cx="391808" cy="355022"/>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081993" y="4732324"/>
            <a:ext cx="245414" cy="22956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175825" y="5974045"/>
            <a:ext cx="6945207" cy="461665"/>
          </a:xfrm>
          <a:prstGeom prst="rect">
            <a:avLst/>
          </a:prstGeom>
          <a:noFill/>
        </p:spPr>
        <p:txBody>
          <a:bodyPr wrap="square" rtlCol="0">
            <a:spAutoFit/>
          </a:bodyPr>
          <a:lstStyle/>
          <a:p>
            <a:r>
              <a:rPr lang="en-US" sz="2400" dirty="0" smtClean="0"/>
              <a:t>Retinal Ganglion Cells are localized in the visual field</a:t>
            </a:r>
            <a:endParaRPr lang="en-US" sz="2400" dirty="0"/>
          </a:p>
        </p:txBody>
      </p:sp>
      <p:pic>
        <p:nvPicPr>
          <p:cNvPr id="3" name="Picture 2"/>
          <p:cNvPicPr>
            <a:picLocks noChangeAspect="1"/>
          </p:cNvPicPr>
          <p:nvPr/>
        </p:nvPicPr>
        <p:blipFill>
          <a:blip r:embed="rId2">
            <a:alphaModFix amt="60000"/>
          </a:blip>
          <a:stretch>
            <a:fillRect/>
          </a:stretch>
        </p:blipFill>
        <p:spPr>
          <a:xfrm>
            <a:off x="2000917" y="2444470"/>
            <a:ext cx="4682837" cy="3174523"/>
          </a:xfrm>
          <a:prstGeom prst="rect">
            <a:avLst/>
          </a:prstGeom>
        </p:spPr>
      </p:pic>
    </p:spTree>
    <p:extLst>
      <p:ext uri="{BB962C8B-B14F-4D97-AF65-F5344CB8AC3E}">
        <p14:creationId xmlns:p14="http://schemas.microsoft.com/office/powerpoint/2010/main" val="54401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850</TotalTime>
  <Words>718</Words>
  <Application>Microsoft Office PowerPoint</Application>
  <PresentationFormat>On-screen Show (4:3)</PresentationFormat>
  <Paragraphs>121</Paragraphs>
  <Slides>36</Slides>
  <Notes>5</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Neural Information in the Visual System</vt:lpstr>
      <vt:lpstr>Questions to Explore for Today</vt:lpstr>
      <vt:lpstr>PowerPoint Presentation</vt:lpstr>
      <vt:lpstr>PowerPoint Presentation</vt:lpstr>
      <vt:lpstr>PowerPoint Presentation</vt:lpstr>
      <vt:lpstr>The Human Eye</vt:lpstr>
      <vt:lpstr>The Beginning of Visual Processing</vt:lpstr>
      <vt:lpstr>Retinal Ganglion Cells and Receptive Fields</vt:lpstr>
      <vt:lpstr>Retinal Ganglion Cells</vt:lpstr>
      <vt:lpstr>Retinal Ganglion Cells</vt:lpstr>
      <vt:lpstr>Visual Perception</vt:lpstr>
      <vt:lpstr>Pathway to the Cortex</vt:lpstr>
      <vt:lpstr>Optical Illusions (possibly based on Retinal Ganglion Cells)</vt:lpstr>
      <vt:lpstr>Potential Applications</vt:lpstr>
      <vt:lpstr>Primary Visual Cortex</vt:lpstr>
      <vt:lpstr>Hubel and Wiesel 1959</vt:lpstr>
      <vt:lpstr>Simple Cells</vt:lpstr>
      <vt:lpstr>Hubel and Wiesel Experiment 2</vt:lpstr>
      <vt:lpstr>Complex Cell</vt:lpstr>
      <vt:lpstr>Higher Level Visual Areas</vt:lpstr>
      <vt:lpstr>Neurally Inspired Computer Vision</vt:lpstr>
      <vt:lpstr>Neurally Inspired Computer Vision</vt:lpstr>
      <vt:lpstr>Cracking the Brain’s Visual Code</vt:lpstr>
      <vt:lpstr>Blakemore and Cooper (1970)</vt:lpstr>
      <vt:lpstr>Barlow 1961</vt:lpstr>
      <vt:lpstr>The View from Shannonland</vt:lpstr>
      <vt:lpstr>Bell and Sejnowski 1997</vt:lpstr>
      <vt:lpstr>What is the Best Neural Code?</vt:lpstr>
      <vt:lpstr>A Special Case: 1 input 1 output</vt:lpstr>
      <vt:lpstr>What about 2 output units?</vt:lpstr>
      <vt:lpstr>Learned Filters</vt:lpstr>
      <vt:lpstr>Spinoff Application: Solving the Cocktail Party Problem</vt:lpstr>
      <vt:lpstr>Is vision completely learned?</vt:lpstr>
      <vt:lpstr>Brief Aside About Auditory Coding</vt:lpstr>
      <vt:lpstr>Optimal Auditory Coding</vt:lpstr>
      <vt:lpstr>Summary</vt:lpstr>
    </vt:vector>
  </TitlesOfParts>
  <Company>PaulCo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Neural Information in the Visual System</dc:title>
  <dc:creator>Paul Ruvolo</dc:creator>
  <cp:lastModifiedBy>Deepak Kumar</cp:lastModifiedBy>
  <cp:revision>241</cp:revision>
  <cp:lastPrinted>2012-11-02T13:02:22Z</cp:lastPrinted>
  <dcterms:created xsi:type="dcterms:W3CDTF">2012-10-24T14:43:10Z</dcterms:created>
  <dcterms:modified xsi:type="dcterms:W3CDTF">2012-11-02T13:02:50Z</dcterms:modified>
</cp:coreProperties>
</file>