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2" r:id="rId3"/>
    <p:sldId id="283" r:id="rId4"/>
    <p:sldId id="257" r:id="rId5"/>
    <p:sldId id="259" r:id="rId6"/>
    <p:sldId id="260" r:id="rId7"/>
    <p:sldId id="262" r:id="rId8"/>
    <p:sldId id="261" r:id="rId9"/>
    <p:sldId id="263" r:id="rId10"/>
    <p:sldId id="264" r:id="rId11"/>
    <p:sldId id="284" r:id="rId12"/>
    <p:sldId id="266" r:id="rId13"/>
    <p:sldId id="267" r:id="rId14"/>
    <p:sldId id="268" r:id="rId15"/>
    <p:sldId id="269" r:id="rId16"/>
    <p:sldId id="279" r:id="rId17"/>
    <p:sldId id="278" r:id="rId18"/>
    <p:sldId id="280" r:id="rId19"/>
    <p:sldId id="281" r:id="rId20"/>
    <p:sldId id="265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C10"/>
    <a:srgbClr val="008000"/>
    <a:srgbClr val="FFCCFF"/>
    <a:srgbClr val="CCFFFF"/>
    <a:srgbClr val="F8F8F8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AB06-6012-494C-BC14-F2464E2712A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66AA-F811-4078-8E41-903A24E0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7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AB06-6012-494C-BC14-F2464E2712A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66AA-F811-4078-8E41-903A24E0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7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AB06-6012-494C-BC14-F2464E2712A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66AA-F811-4078-8E41-903A24E0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9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AB06-6012-494C-BC14-F2464E2712A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66AA-F811-4078-8E41-903A24E0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7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AB06-6012-494C-BC14-F2464E2712A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66AA-F811-4078-8E41-903A24E0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8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AB06-6012-494C-BC14-F2464E2712A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66AA-F811-4078-8E41-903A24E0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7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AB06-6012-494C-BC14-F2464E2712A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66AA-F811-4078-8E41-903A24E0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6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AB06-6012-494C-BC14-F2464E2712A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66AA-F811-4078-8E41-903A24E0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1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AB06-6012-494C-BC14-F2464E2712A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66AA-F811-4078-8E41-903A24E0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32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AB06-6012-494C-BC14-F2464E2712A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66AA-F811-4078-8E41-903A24E0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5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AB06-6012-494C-BC14-F2464E2712A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66AA-F811-4078-8E41-903A24E0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6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0AB06-6012-494C-BC14-F2464E2712A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666AA-F811-4078-8E41-903A24E0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89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Review</a:t>
            </a:r>
            <a:endParaRPr lang="en-US" b="1" dirty="0" smtClean="0"/>
          </a:p>
          <a:p>
            <a:r>
              <a:rPr lang="en-US" dirty="0" smtClean="0"/>
              <a:t>Trigonometry review, SOHCAHTOA</a:t>
            </a:r>
          </a:p>
          <a:p>
            <a:r>
              <a:rPr lang="en-US" dirty="0" smtClean="0"/>
              <a:t>Coordinate System Transformations</a:t>
            </a:r>
          </a:p>
          <a:p>
            <a:pPr lvl="1"/>
            <a:r>
              <a:rPr lang="en-US" dirty="0" smtClean="0"/>
              <a:t>Translate</a:t>
            </a:r>
          </a:p>
          <a:p>
            <a:pPr lvl="1"/>
            <a:r>
              <a:rPr lang="en-US" dirty="0" smtClean="0"/>
              <a:t>Scale</a:t>
            </a:r>
          </a:p>
          <a:p>
            <a:pPr lvl="1"/>
            <a:r>
              <a:rPr lang="en-US" dirty="0" smtClean="0"/>
              <a:t>Rotate</a:t>
            </a:r>
          </a:p>
          <a:p>
            <a:r>
              <a:rPr lang="en-US" dirty="0" smtClean="0"/>
              <a:t>Combining/Accumulating Transformations</a:t>
            </a:r>
          </a:p>
          <a:p>
            <a:r>
              <a:rPr lang="en-US" dirty="0" err="1" smtClean="0"/>
              <a:t>resetMatrix</a:t>
            </a:r>
            <a:r>
              <a:rPr lang="en-US" dirty="0" smtClean="0"/>
              <a:t>(), </a:t>
            </a:r>
            <a:r>
              <a:rPr lang="en-US" dirty="0" err="1" smtClean="0"/>
              <a:t>pushMatrix</a:t>
            </a:r>
            <a:r>
              <a:rPr lang="en-US" dirty="0" smtClean="0"/>
              <a:t>(), </a:t>
            </a:r>
            <a:r>
              <a:rPr lang="en-US" dirty="0" err="1" smtClean="0"/>
              <a:t>popMatrix</a:t>
            </a:r>
            <a:r>
              <a:rPr lang="en-US" dirty="0" smtClean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752412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89705" y="6488668"/>
            <a:ext cx="128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bounce3.py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762000"/>
            <a:ext cx="735630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Redraw all balls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draw(o, e):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global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vy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background(255)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range(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nBalls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# Equations of motion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+ 0.5*ay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+ ay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Bounce off walls and floor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&lt;= 0.0 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&gt;= w: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&gt;= (h-10.0) 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&gt; 0.0: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Draw ball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ellipse(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], 20, 20)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515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6200" y="5064684"/>
            <a:ext cx="8839200" cy="497916"/>
          </a:xfrm>
          <a:prstGeom prst="rect">
            <a:avLst/>
          </a:prstGeom>
          <a:solidFill>
            <a:srgbClr val="DAFC1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" y="3769283"/>
            <a:ext cx="8839200" cy="1183717"/>
          </a:xfrm>
          <a:prstGeom prst="rect">
            <a:avLst/>
          </a:prstGeom>
          <a:solidFill>
            <a:srgbClr val="DAFC1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" y="1371601"/>
            <a:ext cx="8839200" cy="762000"/>
          </a:xfrm>
          <a:prstGeom prst="rect">
            <a:avLst/>
          </a:prstGeom>
          <a:solidFill>
            <a:srgbClr val="DAFC1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6200" y="2514600"/>
            <a:ext cx="8839200" cy="955117"/>
          </a:xfrm>
          <a:prstGeom prst="rect">
            <a:avLst/>
          </a:prstGeom>
          <a:solidFill>
            <a:srgbClr val="DAFC1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433152" y="6488668"/>
            <a:ext cx="2741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bounce1.py vs. bounce3.py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255" y="1376839"/>
            <a:ext cx="59436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draw(o, e):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global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background(255)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in range(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nBalls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# Equations of motion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+ 0.5*ay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+ ay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Bounce off walls and floor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&lt;= 0.0 or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&gt;= w: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-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&gt;= (h-10.0) and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&gt; 0.0: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h-10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-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Draw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bouncing ball </a:t>
            </a:r>
            <a:r>
              <a:rPr lang="en-US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4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ellipse(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], 20, 20)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00600" y="1376837"/>
            <a:ext cx="3810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draw(o, e):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global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background(255)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Equations of Motion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vx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+ 0.5*ay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ay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Bounce off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walls and floor</a:t>
            </a:r>
            <a:endParaRPr lang="en-US" sz="14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&lt;= 0.0 or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&gt;= w: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vx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 (h-10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 and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 0: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h-10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vy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Draw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bouncing ball</a:t>
            </a:r>
            <a:endParaRPr lang="en-US" sz="14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ellipse(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20, 20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291554"/>
            <a:ext cx="7296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Compare bounce1.py and bounce3.py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02710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10" y="1524000"/>
          <a:ext cx="8458200" cy="1447800"/>
        </p:xfrm>
        <a:graphic>
          <a:graphicData uri="http://schemas.openxmlformats.org/drawingml/2006/table">
            <a:tbl>
              <a:tblPr/>
              <a:tblGrid>
                <a:gridCol w="406359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</a:tblGrid>
              <a:tr h="289560"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sx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vx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0.61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0.74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0.11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0.18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0.64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0.61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0.93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0.89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0.93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0.73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0.98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914400"/>
            <a:ext cx="3367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Our four lists might look like this…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92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10" y="1524000"/>
          <a:ext cx="8458200" cy="1447800"/>
        </p:xfrm>
        <a:graphic>
          <a:graphicData uri="http://schemas.openxmlformats.org/drawingml/2006/table">
            <a:tbl>
              <a:tblPr/>
              <a:tblGrid>
                <a:gridCol w="406359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  <a:gridCol w="383421"/>
              </a:tblGrid>
              <a:tr h="289560"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sx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vx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0.61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0.74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0.11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0.18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0.64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0.61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0.93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0.89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0.93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0.73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0.98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914400"/>
            <a:ext cx="3367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Our four lists might look like this…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04800" y="2667000"/>
            <a:ext cx="8610600" cy="381000"/>
          </a:xfrm>
          <a:prstGeom prst="roundRect">
            <a:avLst/>
          </a:prstGeom>
          <a:noFill/>
          <a:ln w="50800"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447800" y="1447800"/>
            <a:ext cx="457200" cy="1828800"/>
          </a:xfrm>
          <a:prstGeom prst="roundRect">
            <a:avLst/>
          </a:prstGeom>
          <a:noFill/>
          <a:ln w="50800">
            <a:solidFill>
              <a:srgbClr val="C00000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76994" y="4038600"/>
            <a:ext cx="1980406" cy="7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518160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Stored like this … 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1029097" y="3923903"/>
            <a:ext cx="1295400" cy="7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00200" y="4572000"/>
            <a:ext cx="6596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But we think of them like this … all data items for the same ball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05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990600" y="1143000"/>
            <a:ext cx="1676400" cy="2743200"/>
            <a:chOff x="1524000" y="2895600"/>
            <a:chExt cx="1676400" cy="1752600"/>
          </a:xfrm>
          <a:solidFill>
            <a:schemeClr val="bg1"/>
          </a:solidFill>
        </p:grpSpPr>
        <p:sp>
          <p:nvSpPr>
            <p:cNvPr id="4" name="Oval 3"/>
            <p:cNvSpPr/>
            <p:nvPr/>
          </p:nvSpPr>
          <p:spPr>
            <a:xfrm>
              <a:off x="1524000" y="2895600"/>
              <a:ext cx="1676400" cy="1752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828800" y="3200400"/>
              <a:ext cx="1143000" cy="1297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sx</a:t>
              </a:r>
              <a:r>
                <a:rPr lang="en-US" dirty="0" smtClean="0"/>
                <a:t>=0.41</a:t>
              </a:r>
            </a:p>
            <a:p>
              <a:r>
                <a:rPr lang="en-US" dirty="0" err="1" smtClean="0"/>
                <a:t>sy</a:t>
              </a:r>
              <a:r>
                <a:rPr lang="en-US" dirty="0" smtClean="0"/>
                <a:t>=0.32</a:t>
              </a:r>
            </a:p>
            <a:p>
              <a:r>
                <a:rPr lang="en-US" dirty="0" err="1" smtClean="0"/>
                <a:t>vx</a:t>
              </a:r>
              <a:r>
                <a:rPr lang="en-US" dirty="0" smtClean="0"/>
                <a:t>=0.46</a:t>
              </a:r>
            </a:p>
            <a:p>
              <a:r>
                <a:rPr lang="en-US" dirty="0" err="1" smtClean="0"/>
                <a:t>vy</a:t>
              </a:r>
              <a:r>
                <a:rPr lang="en-US" dirty="0" smtClean="0"/>
                <a:t>=0.93</a:t>
              </a:r>
            </a:p>
            <a:p>
              <a:r>
                <a:rPr lang="en-US" dirty="0" smtClean="0"/>
                <a:t>draw()</a:t>
              </a:r>
            </a:p>
            <a:p>
              <a:r>
                <a:rPr lang="en-US" dirty="0" smtClean="0"/>
                <a:t>update()</a:t>
              </a:r>
            </a:p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grpSp>
        <p:nvGrpSpPr>
          <p:cNvPr id="3" name="Group 36"/>
          <p:cNvGrpSpPr/>
          <p:nvPr/>
        </p:nvGrpSpPr>
        <p:grpSpPr>
          <a:xfrm>
            <a:off x="1676400" y="1143000"/>
            <a:ext cx="1676400" cy="2743200"/>
            <a:chOff x="1524000" y="2895600"/>
            <a:chExt cx="1676400" cy="1752600"/>
          </a:xfrm>
          <a:solidFill>
            <a:schemeClr val="bg1"/>
          </a:solidFill>
        </p:grpSpPr>
        <p:sp>
          <p:nvSpPr>
            <p:cNvPr id="38" name="Oval 37"/>
            <p:cNvSpPr/>
            <p:nvPr/>
          </p:nvSpPr>
          <p:spPr>
            <a:xfrm>
              <a:off x="1524000" y="2895600"/>
              <a:ext cx="1676400" cy="1752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828800" y="3200400"/>
              <a:ext cx="1143000" cy="1297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sx</a:t>
              </a:r>
              <a:r>
                <a:rPr lang="en-US" dirty="0" smtClean="0"/>
                <a:t>=0.41</a:t>
              </a:r>
            </a:p>
            <a:p>
              <a:r>
                <a:rPr lang="en-US" dirty="0" err="1" smtClean="0"/>
                <a:t>sy</a:t>
              </a:r>
              <a:r>
                <a:rPr lang="en-US" dirty="0" smtClean="0"/>
                <a:t>=0.32</a:t>
              </a:r>
            </a:p>
            <a:p>
              <a:r>
                <a:rPr lang="en-US" dirty="0" err="1" smtClean="0"/>
                <a:t>vx</a:t>
              </a:r>
              <a:r>
                <a:rPr lang="en-US" dirty="0" smtClean="0"/>
                <a:t>=0.46</a:t>
              </a:r>
            </a:p>
            <a:p>
              <a:r>
                <a:rPr lang="en-US" dirty="0" err="1" smtClean="0"/>
                <a:t>vy</a:t>
              </a:r>
              <a:r>
                <a:rPr lang="en-US" dirty="0" smtClean="0"/>
                <a:t>=0.93</a:t>
              </a:r>
            </a:p>
            <a:p>
              <a:r>
                <a:rPr lang="en-US" dirty="0" smtClean="0"/>
                <a:t>draw()</a:t>
              </a:r>
            </a:p>
            <a:p>
              <a:r>
                <a:rPr lang="en-US" dirty="0" smtClean="0"/>
                <a:t>update()</a:t>
              </a:r>
            </a:p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grpSp>
        <p:nvGrpSpPr>
          <p:cNvPr id="6" name="Group 39"/>
          <p:cNvGrpSpPr/>
          <p:nvPr/>
        </p:nvGrpSpPr>
        <p:grpSpPr>
          <a:xfrm>
            <a:off x="2362200" y="1143000"/>
            <a:ext cx="1676400" cy="2743200"/>
            <a:chOff x="1524000" y="2895600"/>
            <a:chExt cx="1676400" cy="1752600"/>
          </a:xfrm>
          <a:solidFill>
            <a:schemeClr val="bg1"/>
          </a:solidFill>
        </p:grpSpPr>
        <p:sp>
          <p:nvSpPr>
            <p:cNvPr id="41" name="Oval 40"/>
            <p:cNvSpPr/>
            <p:nvPr/>
          </p:nvSpPr>
          <p:spPr>
            <a:xfrm>
              <a:off x="1524000" y="2895600"/>
              <a:ext cx="1676400" cy="1752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28800" y="3200400"/>
              <a:ext cx="1143000" cy="1297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sx</a:t>
              </a:r>
              <a:r>
                <a:rPr lang="en-US" dirty="0" smtClean="0"/>
                <a:t>=0.41</a:t>
              </a:r>
            </a:p>
            <a:p>
              <a:r>
                <a:rPr lang="en-US" dirty="0" err="1" smtClean="0"/>
                <a:t>sy</a:t>
              </a:r>
              <a:r>
                <a:rPr lang="en-US" dirty="0" smtClean="0"/>
                <a:t>=0.32</a:t>
              </a:r>
            </a:p>
            <a:p>
              <a:r>
                <a:rPr lang="en-US" dirty="0" err="1" smtClean="0"/>
                <a:t>vx</a:t>
              </a:r>
              <a:r>
                <a:rPr lang="en-US" dirty="0" smtClean="0"/>
                <a:t>=0.46</a:t>
              </a:r>
            </a:p>
            <a:p>
              <a:r>
                <a:rPr lang="en-US" dirty="0" err="1" smtClean="0"/>
                <a:t>vy</a:t>
              </a:r>
              <a:r>
                <a:rPr lang="en-US" dirty="0" smtClean="0"/>
                <a:t>=0.93</a:t>
              </a:r>
            </a:p>
            <a:p>
              <a:r>
                <a:rPr lang="en-US" dirty="0" smtClean="0"/>
                <a:t>draw()</a:t>
              </a:r>
            </a:p>
            <a:p>
              <a:r>
                <a:rPr lang="en-US" dirty="0" smtClean="0"/>
                <a:t>update()</a:t>
              </a:r>
            </a:p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grpSp>
        <p:nvGrpSpPr>
          <p:cNvPr id="7" name="Group 42"/>
          <p:cNvGrpSpPr/>
          <p:nvPr/>
        </p:nvGrpSpPr>
        <p:grpSpPr>
          <a:xfrm>
            <a:off x="3048000" y="1143000"/>
            <a:ext cx="1676400" cy="2743200"/>
            <a:chOff x="1524000" y="2895600"/>
            <a:chExt cx="1676400" cy="1752600"/>
          </a:xfrm>
          <a:solidFill>
            <a:schemeClr val="bg1"/>
          </a:solidFill>
        </p:grpSpPr>
        <p:sp>
          <p:nvSpPr>
            <p:cNvPr id="44" name="Oval 43"/>
            <p:cNvSpPr/>
            <p:nvPr/>
          </p:nvSpPr>
          <p:spPr>
            <a:xfrm>
              <a:off x="1524000" y="2895600"/>
              <a:ext cx="1676400" cy="1752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828800" y="3200400"/>
              <a:ext cx="1143000" cy="1297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sx</a:t>
              </a:r>
              <a:r>
                <a:rPr lang="en-US" dirty="0" smtClean="0"/>
                <a:t>=0.41</a:t>
              </a:r>
            </a:p>
            <a:p>
              <a:r>
                <a:rPr lang="en-US" dirty="0" err="1" smtClean="0"/>
                <a:t>sy</a:t>
              </a:r>
              <a:r>
                <a:rPr lang="en-US" dirty="0" smtClean="0"/>
                <a:t>=0.32</a:t>
              </a:r>
            </a:p>
            <a:p>
              <a:r>
                <a:rPr lang="en-US" dirty="0" err="1" smtClean="0"/>
                <a:t>vx</a:t>
              </a:r>
              <a:r>
                <a:rPr lang="en-US" dirty="0" smtClean="0"/>
                <a:t>=0.46</a:t>
              </a:r>
            </a:p>
            <a:p>
              <a:r>
                <a:rPr lang="en-US" dirty="0" err="1" smtClean="0"/>
                <a:t>vy</a:t>
              </a:r>
              <a:r>
                <a:rPr lang="en-US" dirty="0" smtClean="0"/>
                <a:t>=0.93</a:t>
              </a:r>
            </a:p>
            <a:p>
              <a:r>
                <a:rPr lang="en-US" dirty="0" smtClean="0"/>
                <a:t>draw()</a:t>
              </a:r>
            </a:p>
            <a:p>
              <a:r>
                <a:rPr lang="en-US" dirty="0" smtClean="0"/>
                <a:t>update()</a:t>
              </a:r>
            </a:p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grpSp>
        <p:nvGrpSpPr>
          <p:cNvPr id="8" name="Group 45"/>
          <p:cNvGrpSpPr/>
          <p:nvPr/>
        </p:nvGrpSpPr>
        <p:grpSpPr>
          <a:xfrm>
            <a:off x="3733800" y="1143000"/>
            <a:ext cx="1676400" cy="2743200"/>
            <a:chOff x="1524000" y="2895600"/>
            <a:chExt cx="1676400" cy="1752600"/>
          </a:xfrm>
          <a:solidFill>
            <a:schemeClr val="bg1"/>
          </a:solidFill>
        </p:grpSpPr>
        <p:sp>
          <p:nvSpPr>
            <p:cNvPr id="47" name="Oval 46"/>
            <p:cNvSpPr/>
            <p:nvPr/>
          </p:nvSpPr>
          <p:spPr>
            <a:xfrm>
              <a:off x="1524000" y="2895600"/>
              <a:ext cx="1676400" cy="1752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828800" y="3200400"/>
              <a:ext cx="1143000" cy="1297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sx</a:t>
              </a:r>
              <a:r>
                <a:rPr lang="en-US" dirty="0" smtClean="0"/>
                <a:t>=0.41</a:t>
              </a:r>
            </a:p>
            <a:p>
              <a:r>
                <a:rPr lang="en-US" dirty="0" err="1" smtClean="0"/>
                <a:t>sy</a:t>
              </a:r>
              <a:r>
                <a:rPr lang="en-US" dirty="0" smtClean="0"/>
                <a:t>=0.32</a:t>
              </a:r>
            </a:p>
            <a:p>
              <a:r>
                <a:rPr lang="en-US" dirty="0" err="1" smtClean="0"/>
                <a:t>vx</a:t>
              </a:r>
              <a:r>
                <a:rPr lang="en-US" dirty="0" smtClean="0"/>
                <a:t>=0.46</a:t>
              </a:r>
            </a:p>
            <a:p>
              <a:r>
                <a:rPr lang="en-US" dirty="0" err="1" smtClean="0"/>
                <a:t>vy</a:t>
              </a:r>
              <a:r>
                <a:rPr lang="en-US" dirty="0" smtClean="0"/>
                <a:t>=0.93</a:t>
              </a:r>
            </a:p>
            <a:p>
              <a:r>
                <a:rPr lang="en-US" dirty="0" smtClean="0"/>
                <a:t>draw()</a:t>
              </a:r>
            </a:p>
            <a:p>
              <a:r>
                <a:rPr lang="en-US" dirty="0" smtClean="0"/>
                <a:t>update()</a:t>
              </a:r>
            </a:p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grpSp>
        <p:nvGrpSpPr>
          <p:cNvPr id="9" name="Group 48"/>
          <p:cNvGrpSpPr/>
          <p:nvPr/>
        </p:nvGrpSpPr>
        <p:grpSpPr>
          <a:xfrm>
            <a:off x="4419600" y="1143000"/>
            <a:ext cx="1676400" cy="2743200"/>
            <a:chOff x="1524000" y="2895600"/>
            <a:chExt cx="1676400" cy="1752600"/>
          </a:xfrm>
          <a:solidFill>
            <a:schemeClr val="bg1"/>
          </a:solidFill>
        </p:grpSpPr>
        <p:sp>
          <p:nvSpPr>
            <p:cNvPr id="50" name="Oval 49"/>
            <p:cNvSpPr/>
            <p:nvPr/>
          </p:nvSpPr>
          <p:spPr>
            <a:xfrm>
              <a:off x="1524000" y="2895600"/>
              <a:ext cx="1676400" cy="1752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828800" y="3200400"/>
              <a:ext cx="1143000" cy="1297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sx</a:t>
              </a:r>
              <a:r>
                <a:rPr lang="en-US" dirty="0" smtClean="0"/>
                <a:t>=41</a:t>
              </a:r>
            </a:p>
            <a:p>
              <a:r>
                <a:rPr lang="en-US" dirty="0" err="1" smtClean="0"/>
                <a:t>sy</a:t>
              </a:r>
              <a:r>
                <a:rPr lang="en-US" dirty="0" smtClean="0"/>
                <a:t>=32</a:t>
              </a:r>
            </a:p>
            <a:p>
              <a:r>
                <a:rPr lang="en-US" dirty="0" err="1" smtClean="0"/>
                <a:t>vx</a:t>
              </a:r>
              <a:r>
                <a:rPr lang="en-US" dirty="0" smtClean="0"/>
                <a:t>=0.46</a:t>
              </a:r>
            </a:p>
            <a:p>
              <a:r>
                <a:rPr lang="en-US" dirty="0" err="1" smtClean="0"/>
                <a:t>vy</a:t>
              </a:r>
              <a:r>
                <a:rPr lang="en-US" dirty="0" smtClean="0"/>
                <a:t>=0.93</a:t>
              </a:r>
            </a:p>
            <a:p>
              <a:r>
                <a:rPr lang="en-US" dirty="0" smtClean="0"/>
                <a:t>draw()</a:t>
              </a:r>
            </a:p>
            <a:p>
              <a:r>
                <a:rPr lang="en-US" dirty="0" smtClean="0"/>
                <a:t>update()</a:t>
              </a:r>
            </a:p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6172200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676400" y="762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354094" y="762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039894" y="762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725694" y="762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411494" y="762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097294" y="762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85800" y="44196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each ball …</a:t>
            </a:r>
          </a:p>
          <a:p>
            <a:r>
              <a:rPr lang="en-US" dirty="0" smtClean="0"/>
              <a:t>… we want the </a:t>
            </a:r>
            <a:r>
              <a:rPr lang="en-US" b="1" u="sng" dirty="0" smtClean="0"/>
              <a:t>data</a:t>
            </a:r>
            <a:r>
              <a:rPr lang="en-US" dirty="0" smtClean="0"/>
              <a:t> called </a:t>
            </a:r>
            <a:r>
              <a:rPr lang="en-US" b="1" dirty="0" smtClean="0"/>
              <a:t>instance variables</a:t>
            </a:r>
            <a:r>
              <a:rPr lang="en-US" dirty="0" smtClean="0"/>
              <a:t>, </a:t>
            </a:r>
          </a:p>
          <a:p>
            <a:r>
              <a:rPr lang="en-US" dirty="0" smtClean="0"/>
              <a:t>… as well as the </a:t>
            </a:r>
            <a:r>
              <a:rPr lang="en-US" b="1" u="sng" dirty="0" smtClean="0"/>
              <a:t>behavior</a:t>
            </a:r>
            <a:r>
              <a:rPr lang="en-US" dirty="0" smtClean="0"/>
              <a:t> called </a:t>
            </a:r>
            <a:r>
              <a:rPr lang="en-US" b="1" dirty="0" smtClean="0"/>
              <a:t>instance</a:t>
            </a:r>
            <a:r>
              <a:rPr lang="en-US" dirty="0" smtClean="0"/>
              <a:t> </a:t>
            </a:r>
            <a:r>
              <a:rPr lang="en-US" b="1" dirty="0" smtClean="0"/>
              <a:t>methods</a:t>
            </a:r>
            <a:r>
              <a:rPr lang="en-US" dirty="0" smtClean="0"/>
              <a:t> </a:t>
            </a:r>
            <a:r>
              <a:rPr lang="en-US" dirty="0"/>
              <a:t>(functions) </a:t>
            </a:r>
            <a:endParaRPr lang="en-US" dirty="0" smtClean="0"/>
          </a:p>
          <a:p>
            <a:r>
              <a:rPr lang="en-US" dirty="0" smtClean="0"/>
              <a:t>… to be grouped together into a single software unit with which we can work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4648200" y="1600200"/>
            <a:ext cx="1219200" cy="1143000"/>
          </a:xfrm>
          <a:prstGeom prst="rect">
            <a:avLst/>
          </a:prstGeom>
          <a:solidFill>
            <a:srgbClr val="FFFF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648200" y="2743200"/>
            <a:ext cx="1219200" cy="685800"/>
          </a:xfrm>
          <a:prstGeom prst="rect">
            <a:avLst/>
          </a:prstGeom>
          <a:solidFill>
            <a:srgbClr val="92D05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Line Callout 1 (Accent Bar) 63"/>
          <p:cNvSpPr/>
          <p:nvPr/>
        </p:nvSpPr>
        <p:spPr>
          <a:xfrm>
            <a:off x="6553200" y="990600"/>
            <a:ext cx="1371600" cy="612648"/>
          </a:xfrm>
          <a:prstGeom prst="accentCallout1">
            <a:avLst>
              <a:gd name="adj1" fmla="val 14604"/>
              <a:gd name="adj2" fmla="val 0"/>
              <a:gd name="adj3" fmla="val 180908"/>
              <a:gd name="adj4" fmla="val -5592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data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(variables)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Line Callout 1 (Accent Bar) 64"/>
          <p:cNvSpPr/>
          <p:nvPr/>
        </p:nvSpPr>
        <p:spPr>
          <a:xfrm>
            <a:off x="6477000" y="2971800"/>
            <a:ext cx="1447800" cy="612648"/>
          </a:xfrm>
          <a:prstGeom prst="accentCallout1">
            <a:avLst>
              <a:gd name="adj1" fmla="val 18750"/>
              <a:gd name="adj2" fmla="val 439"/>
              <a:gd name="adj3" fmla="val 6779"/>
              <a:gd name="adj4" fmla="val -4812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behavior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(functions)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581400" y="5943600"/>
            <a:ext cx="1603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OBJECTS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835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50520"/>
            <a:ext cx="5407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Python Class Statement</a:t>
            </a:r>
            <a:endParaRPr lang="en-US" sz="3600" dirty="0"/>
          </a:p>
        </p:txBody>
      </p:sp>
      <p:grpSp>
        <p:nvGrpSpPr>
          <p:cNvPr id="3" name="Group 2"/>
          <p:cNvGrpSpPr/>
          <p:nvPr/>
        </p:nvGrpSpPr>
        <p:grpSpPr>
          <a:xfrm>
            <a:off x="228600" y="1143000"/>
            <a:ext cx="8686800" cy="5431513"/>
            <a:chOff x="228600" y="1447799"/>
            <a:chExt cx="8686800" cy="5431513"/>
          </a:xfrm>
        </p:grpSpPr>
        <p:sp>
          <p:nvSpPr>
            <p:cNvPr id="8" name="Rectangle 7"/>
            <p:cNvSpPr/>
            <p:nvPr/>
          </p:nvSpPr>
          <p:spPr>
            <a:xfrm>
              <a:off x="228600" y="1447799"/>
              <a:ext cx="8686800" cy="5154513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53440" y="4471244"/>
              <a:ext cx="4785360" cy="964778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53440" y="5588422"/>
              <a:ext cx="4785360" cy="964778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53440" y="2133600"/>
              <a:ext cx="4785360" cy="2209800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11480" y="1524000"/>
              <a:ext cx="8275320" cy="5355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7525" indent="-517525"/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class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BBall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 marL="517525" indent="-517525"/>
              <a:endParaRPr lang="en-US" dirty="0" smtClean="0">
                <a:latin typeface="Courier New" pitchFamily="49" charset="0"/>
                <a:cs typeface="Courier New" pitchFamily="49" charset="0"/>
              </a:endParaRPr>
            </a:p>
            <a:p>
              <a:pPr marL="517525" indent="-517525"/>
              <a:r>
                <a:rPr lang="en-US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# Constructor</a:t>
              </a:r>
            </a:p>
            <a:p>
              <a:pPr marL="517525" indent="-517525"/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def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__</a:t>
              </a:r>
              <a:r>
                <a:rPr lang="en-US" b="1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init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__(self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, arg1, arg2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):</a:t>
              </a:r>
            </a:p>
            <a:p>
              <a:pPr marL="517525" indent="-517525"/>
              <a:r>
                <a:rPr lang="en-US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	</a:t>
              </a:r>
            </a:p>
            <a:p>
              <a:pPr marL="517525" indent="-517525"/>
              <a:r>
                <a:rPr lang="en-US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dirty="0" smtClean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# </a:t>
              </a:r>
              <a:r>
                <a:rPr lang="en-US" dirty="0" err="1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Init</a:t>
              </a:r>
              <a:r>
                <a:rPr lang="en-US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instance variables</a:t>
              </a:r>
            </a:p>
            <a:p>
              <a:pPr marL="517525" indent="-517525"/>
              <a:r>
                <a:rPr lang="en-US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self.sx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= random(0.0, w)</a:t>
              </a:r>
            </a:p>
            <a:p>
              <a:pPr marL="517525" indent="-517525"/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		self.sy 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= random(0.0, 10.0)</a:t>
              </a:r>
            </a:p>
            <a:p>
              <a:pPr marL="517525" indent="-517525"/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self.vx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= random(-3.0, 3.0)</a:t>
              </a:r>
            </a:p>
            <a:p>
              <a:pPr marL="517525" indent="-517525"/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self.vy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= random(0.0, 5.0)</a:t>
              </a:r>
              <a:endParaRPr lang="en-US" dirty="0" smtClean="0">
                <a:latin typeface="Courier New" pitchFamily="49" charset="0"/>
                <a:cs typeface="Courier New" pitchFamily="49" charset="0"/>
              </a:endParaRPr>
            </a:p>
            <a:p>
              <a:pPr marL="517525" indent="-517525"/>
              <a:endParaRPr lang="en-US" dirty="0" smtClean="0">
                <a:latin typeface="Courier New" pitchFamily="49" charset="0"/>
                <a:cs typeface="Courier New" pitchFamily="49" charset="0"/>
              </a:endParaRPr>
            </a:p>
            <a:p>
              <a:pPr marL="517525" indent="-517525"/>
              <a:r>
                <a:rPr lang="en-US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# Define methods</a:t>
              </a:r>
            </a:p>
            <a:p>
              <a:pPr marL="517525" indent="-517525"/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def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draw(self):</a:t>
              </a:r>
            </a:p>
            <a:p>
              <a:pPr marL="517525" indent="-517525"/>
              <a:r>
                <a:rPr lang="en-US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	pass</a:t>
              </a:r>
            </a:p>
            <a:p>
              <a:pPr marL="517525" indent="-517525"/>
              <a:endParaRPr lang="en-US" dirty="0">
                <a:latin typeface="Courier New" pitchFamily="49" charset="0"/>
                <a:cs typeface="Courier New" pitchFamily="49" charset="0"/>
              </a:endParaRPr>
            </a:p>
            <a:p>
              <a:pPr marL="517525" indent="-517525"/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# Another method</a:t>
              </a:r>
            </a:p>
            <a:p>
              <a:pPr marL="517525" indent="-517525"/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def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update(self):</a:t>
              </a:r>
            </a:p>
            <a:p>
              <a:pPr marL="517525" indent="-517525"/>
              <a:r>
                <a:rPr lang="en-US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	pass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  <a:p>
              <a:pPr marL="517525" indent="-517525"/>
              <a:endParaRPr lang="en-US" dirty="0" smtClean="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427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Constructor: __</a:t>
            </a:r>
            <a:r>
              <a:rPr lang="en-US" dirty="0" err="1"/>
              <a:t>init</a:t>
            </a:r>
            <a:r>
              <a:rPr lang="en-US" dirty="0"/>
              <a:t>__(self)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971799"/>
          </a:xfrm>
        </p:spPr>
        <p:txBody>
          <a:bodyPr>
            <a:normAutofit/>
          </a:bodyPr>
          <a:lstStyle/>
          <a:p>
            <a:r>
              <a:rPr lang="en-US" sz="2400" dirty="0"/>
              <a:t>A special method in the class statement named __</a:t>
            </a:r>
            <a:r>
              <a:rPr lang="en-US" sz="2400" dirty="0" err="1"/>
              <a:t>init</a:t>
            </a:r>
            <a:r>
              <a:rPr lang="en-US" sz="2400" dirty="0"/>
              <a:t>__()</a:t>
            </a:r>
          </a:p>
          <a:p>
            <a:pPr lvl="1"/>
            <a:r>
              <a:rPr lang="en-US" sz="2000" dirty="0"/>
              <a:t>First argument is a reference to the new instance</a:t>
            </a:r>
          </a:p>
          <a:p>
            <a:r>
              <a:rPr lang="en-US" sz="2400" dirty="0"/>
              <a:t>By convention, first argument is named ‘self’</a:t>
            </a:r>
          </a:p>
          <a:p>
            <a:pPr lvl="1"/>
            <a:r>
              <a:rPr lang="en-US" sz="2000" dirty="0"/>
              <a:t>Establish/</a:t>
            </a:r>
            <a:r>
              <a:rPr lang="en-US" sz="2000" dirty="0" err="1"/>
              <a:t>init</a:t>
            </a:r>
            <a:r>
              <a:rPr lang="en-US" sz="2000" dirty="0"/>
              <a:t> instance variables in body of __</a:t>
            </a:r>
            <a:r>
              <a:rPr lang="en-US" sz="2000" dirty="0" err="1"/>
              <a:t>init</a:t>
            </a:r>
            <a:r>
              <a:rPr lang="en-US" sz="2000" dirty="0"/>
              <a:t>__()</a:t>
            </a:r>
          </a:p>
          <a:p>
            <a:r>
              <a:rPr lang="en-US" sz="2400" dirty="0"/>
              <a:t>Assign variables using self and dot-notation</a:t>
            </a:r>
          </a:p>
          <a:p>
            <a:r>
              <a:rPr lang="en-US" sz="2400" dirty="0"/>
              <a:t>Perform any other initialization necessary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3733800"/>
            <a:ext cx="8763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7525" indent="-517525"/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517525" indent="-517525"/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 # 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The constructor chooses a random </a:t>
            </a:r>
            <a:r>
              <a:rPr lang="en-US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location 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and velocity</a:t>
            </a:r>
          </a:p>
          <a:p>
            <a:pPr marL="517525" indent="-517525"/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  # and sets the given diameter and color</a:t>
            </a:r>
          </a:p>
          <a:p>
            <a:pPr marL="517525" indent="-517525"/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__(self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517525" indent="-517525"/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random(0.0, w)</a:t>
            </a:r>
          </a:p>
          <a:p>
            <a:pPr marL="517525" indent="-517525"/>
            <a:r>
              <a:rPr lang="en-US" dirty="0">
                <a:latin typeface="Courier New" pitchFamily="49" charset="0"/>
                <a:cs typeface="Courier New" pitchFamily="49" charset="0"/>
              </a:rPr>
              <a:t>        self.sy = random(0.0, 10.0)</a:t>
            </a:r>
          </a:p>
          <a:p>
            <a:pPr marL="517525" indent="-517525"/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self.vx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random(-3.0, 3.0)</a:t>
            </a:r>
          </a:p>
          <a:p>
            <a:pPr marL="517525" indent="-517525"/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random(0.0, 5.0)</a:t>
            </a:r>
          </a:p>
          <a:p>
            <a:pPr marL="517525" indent="-517525"/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self.diameter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diam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517525" indent="-517525"/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self.clr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23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Creating </a:t>
            </a:r>
            <a:r>
              <a:rPr lang="en-US" dirty="0" smtClean="0"/>
              <a:t>Instances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2438400"/>
          </a:xfrm>
        </p:spPr>
        <p:txBody>
          <a:bodyPr/>
          <a:lstStyle/>
          <a:p>
            <a:r>
              <a:rPr lang="en-US" dirty="0" smtClean="0"/>
              <a:t>Invoke the class as if it was a function</a:t>
            </a:r>
          </a:p>
          <a:p>
            <a:pPr lvl="1"/>
            <a:r>
              <a:rPr lang="en-US" dirty="0" smtClean="0"/>
              <a:t>This invokes the __</a:t>
            </a:r>
            <a:r>
              <a:rPr lang="en-US" dirty="0" err="1" smtClean="0"/>
              <a:t>init</a:t>
            </a:r>
            <a:r>
              <a:rPr lang="en-US" dirty="0" smtClean="0"/>
              <a:t>__() constructor, passing arguments provided</a:t>
            </a:r>
          </a:p>
          <a:p>
            <a:pPr lvl="1"/>
            <a:r>
              <a:rPr lang="en-US" dirty="0" smtClean="0"/>
              <a:t>The first argument (self) is inserted automatically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3657600"/>
            <a:ext cx="8915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7525" indent="-517525"/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Set </a:t>
            </a:r>
            <a:r>
              <a:rPr lang="en-US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of </a:t>
            </a:r>
            <a:r>
              <a:rPr lang="en-US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objects and </a:t>
            </a:r>
            <a:r>
              <a:rPr lang="en-US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list</a:t>
            </a:r>
            <a:endParaRPr lang="en-US" dirty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  <a:p>
            <a:pPr marL="517525" indent="-517525"/>
            <a:r>
              <a:rPr lang="en-US" dirty="0" err="1">
                <a:latin typeface="Courier New" pitchFamily="49" charset="0"/>
                <a:cs typeface="Courier New" pitchFamily="49" charset="0"/>
              </a:rPr>
              <a:t>nBalls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517525" indent="-517525"/>
            <a:r>
              <a:rPr lang="en-US" dirty="0" err="1">
                <a:latin typeface="Courier New" pitchFamily="49" charset="0"/>
                <a:cs typeface="Courier New" pitchFamily="49" charset="0"/>
              </a:rPr>
              <a:t>bballs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[]</a:t>
            </a:r>
          </a:p>
          <a:p>
            <a:pPr marL="517525" indent="-517525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517525" indent="-517525"/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Create all Ball instances and add to balls list</a:t>
            </a:r>
          </a:p>
          <a:p>
            <a:pPr marL="517525" indent="-517525"/>
            <a:r>
              <a:rPr lang="en-US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in range(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nBalls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517525" indent="-517525"/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random(10, 30)</a:t>
            </a:r>
          </a:p>
          <a:p>
            <a:pPr marL="517525" indent="-517525"/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color( random(255), random(255), random(255) )</a:t>
            </a:r>
          </a:p>
          <a:p>
            <a:pPr marL="517525" indent="-517525"/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517525" indent="-517525"/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bballs.append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31099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883920"/>
          </a:xfrm>
        </p:spPr>
        <p:txBody>
          <a:bodyPr/>
          <a:lstStyle/>
          <a:p>
            <a:pPr algn="l"/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182088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Functions defined within a class statement</a:t>
            </a:r>
          </a:p>
          <a:p>
            <a:r>
              <a:rPr lang="en-US" dirty="0" smtClean="0"/>
              <a:t>‘Owned’ by </a:t>
            </a:r>
            <a:r>
              <a:rPr lang="en-US" dirty="0" smtClean="0"/>
              <a:t>instances</a:t>
            </a:r>
            <a:endParaRPr lang="en-US" dirty="0" smtClean="0"/>
          </a:p>
          <a:p>
            <a:r>
              <a:rPr lang="en-US" dirty="0"/>
              <a:t>First argument, ‘self’, is automatically inserted</a:t>
            </a:r>
          </a:p>
          <a:p>
            <a:r>
              <a:rPr lang="en-US" dirty="0"/>
              <a:t>Use ‘self’ as reference to the current </a:t>
            </a:r>
            <a:r>
              <a:rPr lang="en-US" dirty="0" smtClean="0"/>
              <a:t>instance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8160" y="2887682"/>
            <a:ext cx="80924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...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Update the position and velocity of this Ball instance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update(self):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Equations of Motion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self.vx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self.sy = self.sy +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+ + 0.5*ay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+ ay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Bounce off walls and floor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&lt;= 0.0 or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&gt;= w: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self.vx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self.vx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if self.sy &gt;= (h-0.5*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self.diameter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and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&gt; 0.0: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self.vy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draw(self):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fill(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self.clr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ellipse(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self.sy,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self.diameter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self.diameter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889868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057399"/>
          </a:xfrm>
        </p:spPr>
        <p:txBody>
          <a:bodyPr/>
          <a:lstStyle/>
          <a:p>
            <a:r>
              <a:rPr lang="en-US" dirty="0" smtClean="0"/>
              <a:t>Invoked using an instance and dot-notation</a:t>
            </a:r>
          </a:p>
          <a:p>
            <a:r>
              <a:rPr lang="en-US" dirty="0" smtClean="0"/>
              <a:t>First argument, ‘self’, is automatically inserted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2667000"/>
            <a:ext cx="7696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Function that updates and draws balls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draw(o, e):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background(255)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Update and redraw all Ball instances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in range(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nBalls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bballs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].update()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bballs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].draw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Handle loop event and start looping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frameRate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(50)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onLoop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+= draw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startLoop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45647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13716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Notes</a:t>
            </a:r>
            <a:endParaRPr lang="en-US" b="1" dirty="0" smtClean="0"/>
          </a:p>
          <a:p>
            <a:r>
              <a:rPr lang="en-US" dirty="0" smtClean="0"/>
              <a:t>The += operator is a shorthand for + and =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33400" y="1981200"/>
            <a:ext cx="864852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These </a:t>
            </a:r>
            <a:r>
              <a:rPr lang="en-US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pairs of statements 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have the same effect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+= 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– 1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-= 1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= "a"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= s + "b"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+=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b"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When the mouse is pressed, </a:t>
            </a:r>
            <a:r>
              <a:rPr lang="en-US" u="sng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both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functions are </a:t>
            </a:r>
            <a:r>
              <a:rPr lang="en-US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invoked</a:t>
            </a:r>
            <a:endParaRPr lang="en-US" dirty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onMousePressed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drawEllipse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onMousePressed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drawRect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011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270093"/>
            <a:ext cx="8839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Declare a </a:t>
            </a:r>
            <a:r>
              <a:rPr lang="en-US" sz="16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class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# The constructor chooses a random starting location and velocity</a:t>
            </a:r>
          </a:p>
          <a:p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# and sets the give diameter and color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__(self):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random(0.0, width())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self.sy = random(0.0, 10.0)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self.vx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random(-3.0, 3.0)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random(0.0, 5.0)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# Update the position and velocity of this instance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update(self):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Equations of Motion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self.vx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self.sy = self.sy +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+ + 0.5*ay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+ ay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Bounce off walls and floor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&lt;= 0.0 or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&gt;= w: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self.vx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self.vx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if self.sy &gt;= (h-10) and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&gt; 0.0: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draw(self):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fill( 255, 0, 0 )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ellipse(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self.sy, 20, 20 )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89705" y="6488668"/>
            <a:ext cx="128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bounce4.py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3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457200"/>
            <a:ext cx="8458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Set the number of </a:t>
            </a:r>
            <a:r>
              <a:rPr lang="en-US" sz="16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objects and </a:t>
            </a:r>
            <a:r>
              <a:rPr lang="en-US" sz="16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the list that holds all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nBalls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10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bballs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[]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Create all Ball instances and add to balls list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in range(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nBalls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bballs.append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)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Function that updates and draws balls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draw(o, e):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background(255)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Update and redraw all Ball instances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in range(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nBalls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bballs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].update()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bballs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].draw()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Handle loop event and start looping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frameRate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(50)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onLoop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+= draw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startLoop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89705" y="6488668"/>
            <a:ext cx="128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bounce4.py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24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733246"/>
            <a:ext cx="8839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Declare a </a:t>
            </a:r>
            <a:r>
              <a:rPr lang="en-US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class that encapsulates all attributes and methods of a Ball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BBall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# The constructor chooses a random starting location and velocity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# and sets the given diameter and color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__(self,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diam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random(0.0, w)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self.sy = random(0.0, 10.0)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self.vx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random(-3.0, 3.0)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random(0.0, 5.0)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self.diameter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diam</a:t>
            </a:r>
            <a:endParaRPr lang="en-US" sz="1400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self.clr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clr</a:t>
            </a:r>
            <a:endParaRPr lang="en-US" sz="1400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Update the position and velocity of this Ball instance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update(self):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Equations of Motion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self.vx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self.sy = self.sy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+ 0.5*ay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ay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Bounce off walls and floor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&lt;= 0.0 or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&gt;= w: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self.vx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self.vx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if self.sy &gt;= (h-0.5*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self.diameter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 and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 0.0: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self.vy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draw(self):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fill(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self.clr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ellipse(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self.sx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self.sy,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self.diameter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self.diameter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" y="1726"/>
            <a:ext cx="4472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Expand the </a:t>
            </a:r>
            <a:r>
              <a:rPr lang="en-US" sz="3600" dirty="0" err="1" smtClean="0"/>
              <a:t>BBall</a:t>
            </a:r>
            <a:r>
              <a:rPr lang="en-US" sz="3600" dirty="0" smtClean="0"/>
              <a:t> Class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889705" y="6488668"/>
            <a:ext cx="128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bounce5.py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9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2590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Notes</a:t>
            </a:r>
            <a:endParaRPr lang="en-US" b="1" dirty="0" smtClean="0"/>
          </a:p>
          <a:p>
            <a:r>
              <a:rPr lang="en-US" dirty="0" smtClean="0"/>
              <a:t>The // operator is integer division – no remainder</a:t>
            </a:r>
          </a:p>
          <a:p>
            <a:r>
              <a:rPr lang="en-US" dirty="0" smtClean="0"/>
              <a:t>The modulus operator (%) returns the remainder of integer division</a:t>
            </a:r>
          </a:p>
          <a:p>
            <a:r>
              <a:rPr lang="en-US" dirty="0" smtClean="0"/>
              <a:t>If x divides evenly into y,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y % x == 0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81200" y="3640812"/>
            <a:ext cx="52195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11 // 4		</a:t>
            </a:r>
            <a:r>
              <a:rPr lang="en-US" sz="24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d = 2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 = 11 % 4        	</a:t>
            </a:r>
            <a:r>
              <a:rPr lang="en-US" sz="24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r = 3 </a:t>
            </a:r>
          </a:p>
        </p:txBody>
      </p:sp>
    </p:spTree>
    <p:extLst>
      <p:ext uri="{BB962C8B-B14F-4D97-AF65-F5344CB8AC3E}">
        <p14:creationId xmlns:p14="http://schemas.microsoft.com/office/powerpoint/2010/main" val="2644770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200" y="4572000"/>
            <a:ext cx="5943600" cy="9223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13701" y="689372"/>
            <a:ext cx="59187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Physics – Equations of Motion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013701" y="1524000"/>
            <a:ext cx="447269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	x = x</a:t>
            </a:r>
            <a:r>
              <a:rPr lang="en-US" sz="2800" baseline="-25000" dirty="0" smtClean="0"/>
              <a:t>o</a:t>
            </a:r>
            <a:r>
              <a:rPr lang="en-US" sz="2800" dirty="0" smtClean="0"/>
              <a:t> +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o</a:t>
            </a:r>
            <a:r>
              <a:rPr lang="en-US" sz="2800" dirty="0" err="1" smtClean="0"/>
              <a:t>t</a:t>
            </a:r>
            <a:r>
              <a:rPr lang="en-US" sz="2800" dirty="0" smtClean="0"/>
              <a:t>  +  ½ at</a:t>
            </a:r>
            <a:r>
              <a:rPr lang="en-US" sz="2800" baseline="30000" dirty="0" smtClean="0"/>
              <a:t>2</a:t>
            </a:r>
            <a:endParaRPr lang="en-US" sz="2800" dirty="0" smtClean="0"/>
          </a:p>
          <a:p>
            <a:r>
              <a:rPr lang="en-US" sz="2800" dirty="0" smtClean="0"/>
              <a:t>	v =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o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+ at</a:t>
            </a:r>
          </a:p>
          <a:p>
            <a:endParaRPr lang="en-US" sz="2800" dirty="0"/>
          </a:p>
          <a:p>
            <a:r>
              <a:rPr lang="en-US" sz="2800" dirty="0" smtClean="0"/>
              <a:t>	x</a:t>
            </a:r>
            <a:r>
              <a:rPr lang="en-US" sz="2800" baseline="-25000" dirty="0" smtClean="0"/>
              <a:t>i+1</a:t>
            </a:r>
            <a:r>
              <a:rPr lang="en-US" sz="2800" dirty="0" smtClean="0"/>
              <a:t> = 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+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i</a:t>
            </a:r>
            <a:r>
              <a:rPr lang="en-US" sz="2800" dirty="0" err="1" smtClean="0">
                <a:sym typeface="Symbol"/>
              </a:rPr>
              <a:t></a:t>
            </a:r>
            <a:r>
              <a:rPr lang="en-US" sz="2800" dirty="0" err="1" smtClean="0"/>
              <a:t>t</a:t>
            </a:r>
            <a:r>
              <a:rPr lang="en-US" sz="2800" dirty="0" smtClean="0"/>
              <a:t>  +  ½ a</a:t>
            </a:r>
            <a:r>
              <a:rPr lang="en-US" sz="2800" dirty="0" smtClean="0">
                <a:sym typeface="Symbol"/>
              </a:rPr>
              <a:t></a:t>
            </a:r>
            <a:r>
              <a:rPr lang="en-US" sz="2800" dirty="0" smtClean="0"/>
              <a:t>t</a:t>
            </a:r>
            <a:r>
              <a:rPr lang="en-US" sz="2800" baseline="30000" dirty="0" smtClean="0"/>
              <a:t>2</a:t>
            </a:r>
            <a:endParaRPr lang="en-US" sz="2800" dirty="0" smtClean="0"/>
          </a:p>
          <a:p>
            <a:r>
              <a:rPr lang="en-US" sz="2800" dirty="0" smtClean="0"/>
              <a:t>	v</a:t>
            </a:r>
            <a:r>
              <a:rPr lang="en-US" sz="2800" baseline="-25000" dirty="0" smtClean="0"/>
              <a:t>i+1</a:t>
            </a:r>
            <a:r>
              <a:rPr lang="en-US" sz="2800" dirty="0" smtClean="0"/>
              <a:t> = v</a:t>
            </a:r>
            <a:r>
              <a:rPr lang="en-US" sz="2800" baseline="-25000" dirty="0" smtClean="0"/>
              <a:t>i </a:t>
            </a:r>
            <a:r>
              <a:rPr lang="en-US" sz="2800" dirty="0" smtClean="0"/>
              <a:t>+ </a:t>
            </a:r>
            <a:r>
              <a:rPr lang="en-US" sz="2800" dirty="0" err="1" smtClean="0"/>
              <a:t>a</a:t>
            </a:r>
            <a:r>
              <a:rPr lang="en-US" sz="2800" dirty="0" err="1" smtClean="0">
                <a:sym typeface="Symbol"/>
              </a:rPr>
              <a:t></a:t>
            </a:r>
            <a:r>
              <a:rPr lang="en-US" sz="2800" dirty="0" err="1" smtClean="0"/>
              <a:t>t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If </a:t>
            </a:r>
            <a:r>
              <a:rPr lang="en-US" sz="2800" dirty="0" smtClean="0">
                <a:sym typeface="Symbol"/>
              </a:rPr>
              <a:t></a:t>
            </a:r>
            <a:r>
              <a:rPr lang="en-US" sz="2800" dirty="0" smtClean="0"/>
              <a:t>t = 1</a:t>
            </a:r>
          </a:p>
          <a:p>
            <a:r>
              <a:rPr lang="en-US" sz="2800" dirty="0" smtClean="0"/>
              <a:t>	x</a:t>
            </a:r>
            <a:r>
              <a:rPr lang="en-US" sz="2800" baseline="-25000" dirty="0" smtClean="0"/>
              <a:t>i+1</a:t>
            </a:r>
            <a:r>
              <a:rPr lang="en-US" sz="2800" dirty="0" smtClean="0"/>
              <a:t> = 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+ v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 +  ½ a</a:t>
            </a:r>
          </a:p>
          <a:p>
            <a:r>
              <a:rPr lang="en-US" sz="2800" dirty="0" smtClean="0"/>
              <a:t>	v</a:t>
            </a:r>
            <a:r>
              <a:rPr lang="en-US" sz="2800" baseline="-25000" dirty="0" smtClean="0"/>
              <a:t>i+1</a:t>
            </a:r>
            <a:r>
              <a:rPr lang="en-US" sz="2800" dirty="0" smtClean="0"/>
              <a:t> = v</a:t>
            </a:r>
            <a:r>
              <a:rPr lang="en-US" sz="2800" baseline="-25000" dirty="0" smtClean="0"/>
              <a:t>i </a:t>
            </a:r>
            <a:r>
              <a:rPr lang="en-US" sz="2800" dirty="0" smtClean="0"/>
              <a:t>+ 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91561" y="1828800"/>
            <a:ext cx="2304477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dirty="0" smtClean="0"/>
              <a:t> = position</a:t>
            </a:r>
          </a:p>
          <a:p>
            <a:r>
              <a:rPr lang="en-US" sz="2400" dirty="0" smtClean="0"/>
              <a:t>v = velocity</a:t>
            </a:r>
          </a:p>
          <a:p>
            <a:r>
              <a:rPr lang="en-US" sz="2400" dirty="0" smtClean="0"/>
              <a:t>a = acceleration</a:t>
            </a:r>
          </a:p>
          <a:p>
            <a:r>
              <a:rPr lang="en-US" sz="2400" dirty="0" smtClean="0"/>
              <a:t>t = time</a:t>
            </a:r>
          </a:p>
          <a:p>
            <a:r>
              <a:rPr lang="en-US" sz="2400" dirty="0" smtClean="0">
                <a:sym typeface="Symbol"/>
              </a:rPr>
              <a:t></a:t>
            </a:r>
            <a:r>
              <a:rPr lang="en-US" sz="2400" dirty="0" smtClean="0"/>
              <a:t>t = time change</a:t>
            </a:r>
          </a:p>
        </p:txBody>
      </p:sp>
    </p:spTree>
    <p:extLst>
      <p:ext uri="{BB962C8B-B14F-4D97-AF65-F5344CB8AC3E}">
        <p14:creationId xmlns:p14="http://schemas.microsoft.com/office/powerpoint/2010/main" val="412304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2960" y="1674674"/>
            <a:ext cx="5791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all variables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0.0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x position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0.0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y position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1.0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x velocity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1.0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y velocity</a:t>
            </a:r>
          </a:p>
          <a:p>
            <a:endParaRPr lang="en-US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ay = 0.2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y acceleration (gravity)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0.9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Losses due to friction</a:t>
            </a:r>
            <a:endParaRPr lang="en-US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76244" y="6488668"/>
            <a:ext cx="1167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bounce.py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2959" y="576590"/>
            <a:ext cx="3166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 Bouncing Ball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8795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6096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draw(o, e):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global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vy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Equations of Motion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vx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+ 0.5*ay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+ ay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Bounce off walls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&lt;= 0.0 or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&gt;= w: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vx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Bounce off floor and</a:t>
            </a:r>
          </a:p>
          <a:p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# lose some velocity due to friction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&gt; (h-10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and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&gt; 0.0: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h-10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vy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Draw at current location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background(255)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ellipse(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20, 20)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frameRate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(50)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onLoop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+= draw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loop()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1004" y="6488668"/>
            <a:ext cx="1167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bounce.py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338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2960" y="1848683"/>
            <a:ext cx="80162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all variables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random(0.0, w)  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x position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random(0.0, 10.0)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y position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random(-3.0, 3.0)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x velocity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random(0.0, 5.0)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y velocity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sx2 = random(0.0, w) 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x position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sy2 = random(0.0, 10.0)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y position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vx2 = random(-3.0, 3.0)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x velocity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vy2 = random(0.0, 5.0)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y velocity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ay = 0.2             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y acceleration (gravity)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0.9             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Losses due to friction</a:t>
            </a:r>
            <a:endParaRPr lang="en-US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89705" y="6488668"/>
            <a:ext cx="128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bounce2.py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2960" y="574060"/>
            <a:ext cx="3878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Two Bouncing Balls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2057400" y="1222921"/>
            <a:ext cx="4794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One approach – duplicate everything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3712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6200"/>
            <a:ext cx="5867400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draw(o, e):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global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, sx2, sy2, vx2, vy2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background(255)</a:t>
            </a:r>
          </a:p>
          <a:p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Equations of Motion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vx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+ 0.5*ay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+ ay</a:t>
            </a:r>
          </a:p>
          <a:p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sx2 = sx2 + vx2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sy2 = sy2 + vy2 + 0.5*ay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vy2 = vy2 + ay</a:t>
            </a:r>
          </a:p>
          <a:p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Bounce off walls and floor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&lt;= 0.0 or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&gt;= w: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vx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&gt;= (h-10.0) and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&gt; 0.0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h-10.0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= -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vy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if sx2 &lt;= 0.0 or sx2 &gt;= w: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vx2 = -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*vx2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if sy2 &gt;= (h-10.0) and vy2 &gt; 0.0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sy2 = h-10.0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vy2 = -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*vy2</a:t>
            </a:r>
          </a:p>
          <a:p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Draw ball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ellipse(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, 20, 20)</a:t>
            </a:r>
          </a:p>
          <a:p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ellipse( sx2, sy2, 20, 20)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89705" y="6488668"/>
            <a:ext cx="128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bounce2.py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64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9508" y="1226642"/>
            <a:ext cx="830349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all variables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[]              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x positions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[]              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y positions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[]              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x velocities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[]              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y velocities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ay = 0.2             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y acceleration (gravity)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0.9                   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Losses due to friction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nBalls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20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 Initialize lists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range(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nBalls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sx.append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random(0.0, w) 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sy.append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random(0.0, 10.0) 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vx.append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random(-3.0, 3.0) 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vy.append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random(0.0, 5.0) 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89705" y="6488668"/>
            <a:ext cx="128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bounce3.py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9508" y="365760"/>
            <a:ext cx="4056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Many Bouncing Balls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0434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2252</Words>
  <Application>Microsoft Office PowerPoint</Application>
  <PresentationFormat>On-screen Show (4:3)</PresentationFormat>
  <Paragraphs>654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Constructor: __init__(self)</vt:lpstr>
      <vt:lpstr>Creating Instances</vt:lpstr>
      <vt:lpstr>Methods</vt:lpstr>
      <vt:lpstr>Methods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Mark</cp:lastModifiedBy>
  <cp:revision>56</cp:revision>
  <dcterms:created xsi:type="dcterms:W3CDTF">2012-09-23T12:08:48Z</dcterms:created>
  <dcterms:modified xsi:type="dcterms:W3CDTF">2012-09-27T03:22:59Z</dcterms:modified>
</cp:coreProperties>
</file>